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4" r:id="rId3"/>
    <p:sldId id="257" r:id="rId4"/>
    <p:sldId id="282" r:id="rId5"/>
    <p:sldId id="262" r:id="rId6"/>
    <p:sldId id="283" r:id="rId7"/>
    <p:sldId id="284" r:id="rId8"/>
    <p:sldId id="273" r:id="rId9"/>
    <p:sldId id="267" r:id="rId10"/>
    <p:sldId id="268" r:id="rId11"/>
    <p:sldId id="269" r:id="rId12"/>
    <p:sldId id="270" r:id="rId13"/>
    <p:sldId id="286" r:id="rId14"/>
    <p:sldId id="287" r:id="rId15"/>
    <p:sldId id="288" r:id="rId16"/>
    <p:sldId id="271" r:id="rId17"/>
    <p:sldId id="272" r:id="rId18"/>
    <p:sldId id="289" r:id="rId19"/>
    <p:sldId id="277" r:id="rId20"/>
    <p:sldId id="290" r:id="rId21"/>
    <p:sldId id="279" r:id="rId22"/>
    <p:sldId id="285" r:id="rId23"/>
    <p:sldId id="281" r:id="rId24"/>
    <p:sldId id="26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8B2B"/>
    <a:srgbClr val="E1C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D6B5B-360D-3340-9777-30049F51EEB5}" type="datetimeFigureOut">
              <a:rPr kumimoji="1" lang="zh-CN" altLang="en-US" smtClean="0"/>
              <a:t>2018/2/1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A3190-0E63-D640-933D-DF3E692B2E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878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A3190-0E63-D640-933D-DF3E692B2E5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3731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A3190-0E63-D640-933D-DF3E692B2E57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1923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0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588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7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81410" y="1341119"/>
            <a:ext cx="57134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b="1" dirty="0" smtClean="0">
                <a:solidFill>
                  <a:schemeClr val="bg1"/>
                </a:solidFill>
                <a:latin typeface="+mj-lt"/>
                <a:ea typeface="Heiti SC Light" charset="-122"/>
                <a:cs typeface="Heiti SC Light" charset="-122"/>
              </a:rPr>
              <a:t>课题</a:t>
            </a:r>
            <a:r>
              <a:rPr kumimoji="1" lang="en-US" altLang="zh-CN" sz="5400" b="1" dirty="0" smtClean="0">
                <a:solidFill>
                  <a:schemeClr val="bg1"/>
                </a:solidFill>
                <a:latin typeface="+mj-lt"/>
                <a:ea typeface="Heiti SC Light" charset="-122"/>
                <a:cs typeface="Heiti SC Light" charset="-122"/>
              </a:rPr>
              <a:t>:OpenGL</a:t>
            </a:r>
            <a:r>
              <a:rPr kumimoji="1" lang="zh-CN" altLang="en-US" sz="5400" b="1" dirty="0" smtClean="0">
                <a:solidFill>
                  <a:schemeClr val="bg1"/>
                </a:solidFill>
                <a:latin typeface="+mj-lt"/>
                <a:ea typeface="Heiti SC Light" charset="-122"/>
                <a:cs typeface="Heiti SC Light" charset="-122"/>
              </a:rPr>
              <a:t> 入门</a:t>
            </a:r>
            <a:endParaRPr kumimoji="1" lang="en-US" altLang="zh-CN" sz="5400" b="1" dirty="0" smtClean="0">
              <a:solidFill>
                <a:schemeClr val="bg1"/>
              </a:solidFill>
              <a:latin typeface="+mj-lt"/>
              <a:ea typeface="Heiti SC Light" charset="-122"/>
              <a:cs typeface="Heiti SC Light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 flipH="1">
            <a:off x="7619285" y="2627640"/>
            <a:ext cx="3400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 smtClean="0">
                <a:solidFill>
                  <a:schemeClr val="bg1"/>
                </a:solidFill>
                <a:latin typeface="+mj-lt"/>
                <a:ea typeface="Heiti SC Light" charset="-122"/>
                <a:cs typeface="Heiti SC Light" charset="-122"/>
              </a:rPr>
              <a:t>讲师</a:t>
            </a:r>
            <a:r>
              <a:rPr kumimoji="1" lang="en-US" altLang="zh-CN" sz="3600" b="1" dirty="0" smtClean="0">
                <a:solidFill>
                  <a:schemeClr val="bg1"/>
                </a:solidFill>
                <a:latin typeface="+mj-lt"/>
                <a:ea typeface="Heiti SC Light" charset="-122"/>
                <a:cs typeface="Heiti SC Light" charset="-122"/>
              </a:rPr>
              <a:t>:</a:t>
            </a:r>
            <a:r>
              <a:rPr kumimoji="1" lang="zh-CN" altLang="en-US" sz="3600" b="1" dirty="0" smtClean="0">
                <a:solidFill>
                  <a:schemeClr val="bg1"/>
                </a:solidFill>
                <a:latin typeface="+mj-lt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3600" b="1" dirty="0" smtClean="0">
                <a:solidFill>
                  <a:schemeClr val="bg1"/>
                </a:solidFill>
                <a:latin typeface="+mj-lt"/>
                <a:ea typeface="Heiti SC Light" charset="-122"/>
                <a:cs typeface="Heiti SC Light" charset="-122"/>
              </a:rPr>
              <a:t>CC</a:t>
            </a:r>
            <a:r>
              <a:rPr kumimoji="1" lang="zh-CN" altLang="en-US" sz="3600" b="1" dirty="0" smtClean="0">
                <a:solidFill>
                  <a:schemeClr val="bg1"/>
                </a:solidFill>
                <a:latin typeface="+mj-lt"/>
                <a:ea typeface="Heiti SC Light" charset="-122"/>
                <a:cs typeface="Heiti SC Light" charset="-122"/>
              </a:rPr>
              <a:t>老师</a:t>
            </a:r>
          </a:p>
        </p:txBody>
      </p:sp>
      <p:sp>
        <p:nvSpPr>
          <p:cNvPr id="4" name="文本框 3"/>
          <p:cNvSpPr txBox="1"/>
          <p:nvPr/>
        </p:nvSpPr>
        <p:spPr>
          <a:xfrm flipH="1">
            <a:off x="9138471" y="6322137"/>
            <a:ext cx="4231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solidFill>
                  <a:srgbClr val="E1C34B"/>
                </a:solidFill>
                <a:latin typeface="+mj-lt"/>
                <a:ea typeface="Heiti SC Light" charset="-122"/>
                <a:cs typeface="Heiti SC Light" charset="-122"/>
              </a:rPr>
              <a:t>课程设计：</a:t>
            </a:r>
            <a:r>
              <a:rPr kumimoji="1" lang="en-US" altLang="zh-CN" sz="2400" b="1" dirty="0" smtClean="0">
                <a:solidFill>
                  <a:srgbClr val="E1C34B"/>
                </a:solidFill>
                <a:latin typeface="+mj-lt"/>
                <a:ea typeface="Heiti SC Light" charset="-122"/>
                <a:cs typeface="Heiti SC Light" charset="-122"/>
              </a:rPr>
              <a:t>CC</a:t>
            </a:r>
            <a:r>
              <a:rPr kumimoji="1" lang="zh-CN" altLang="en-US" sz="2400" b="1" dirty="0" smtClean="0">
                <a:solidFill>
                  <a:srgbClr val="E1C34B"/>
                </a:solidFill>
                <a:latin typeface="+mj-lt"/>
                <a:ea typeface="Heiti SC Light" charset="-122"/>
                <a:cs typeface="Heiti SC Light" charset="-122"/>
              </a:rPr>
              <a:t>老师</a:t>
            </a:r>
          </a:p>
        </p:txBody>
      </p:sp>
    </p:spTree>
    <p:extLst>
      <p:ext uri="{BB962C8B-B14F-4D97-AF65-F5344CB8AC3E}">
        <p14:creationId xmlns:p14="http://schemas.microsoft.com/office/powerpoint/2010/main" val="212848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rot="20615194">
            <a:off x="-61460" y="359100"/>
            <a:ext cx="2807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OpenGL</a:t>
            </a:r>
            <a:r>
              <a:rPr kumimoji="1"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入门</a:t>
            </a:r>
          </a:p>
        </p:txBody>
      </p:sp>
      <p:sp>
        <p:nvSpPr>
          <p:cNvPr id="3" name="文本框 2"/>
          <p:cNvSpPr txBox="1"/>
          <p:nvPr/>
        </p:nvSpPr>
        <p:spPr>
          <a:xfrm flipH="1">
            <a:off x="989263" y="1953355"/>
            <a:ext cx="7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一、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Mac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 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OS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 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X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 环境下搭建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OpenGL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 平台</a:t>
            </a:r>
          </a:p>
        </p:txBody>
      </p:sp>
      <p:sp>
        <p:nvSpPr>
          <p:cNvPr id="4" name="文本框 3"/>
          <p:cNvSpPr txBox="1"/>
          <p:nvPr/>
        </p:nvSpPr>
        <p:spPr>
          <a:xfrm flipH="1">
            <a:off x="1972088" y="3105946"/>
            <a:ext cx="7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E1C34B"/>
                </a:solidFill>
                <a:latin typeface="+mn-ea"/>
                <a:cs typeface="Heiti SC Light" charset="-122"/>
              </a:rPr>
              <a:t>1.</a:t>
            </a:r>
            <a:r>
              <a:rPr kumimoji="1" lang="zh-CN" altLang="en-US" sz="2400" b="1" dirty="0" smtClean="0">
                <a:solidFill>
                  <a:srgbClr val="E1C34B"/>
                </a:solidFill>
                <a:latin typeface="+mn-ea"/>
                <a:cs typeface="Heiti SC Light" charset="-122"/>
              </a:rPr>
              <a:t>参考</a:t>
            </a:r>
            <a:r>
              <a:rPr kumimoji="1" lang="en-US" altLang="zh-CN" sz="2400" b="1" dirty="0" smtClean="0">
                <a:solidFill>
                  <a:srgbClr val="E1C34B"/>
                </a:solidFill>
                <a:latin typeface="+mn-ea"/>
                <a:cs typeface="Heiti SC Light" charset="-122"/>
              </a:rPr>
              <a:t>CC</a:t>
            </a:r>
            <a:r>
              <a:rPr kumimoji="1" lang="zh-CN" altLang="en-US" sz="2400" b="1" dirty="0" smtClean="0">
                <a:solidFill>
                  <a:srgbClr val="E1C34B"/>
                </a:solidFill>
                <a:latin typeface="+mn-ea"/>
                <a:cs typeface="Heiti SC Light" charset="-122"/>
              </a:rPr>
              <a:t>老师简书文件 </a:t>
            </a:r>
            <a:r>
              <a:rPr kumimoji="1" lang="en-US" altLang="zh-CN" sz="2400" b="1" dirty="0" smtClean="0">
                <a:solidFill>
                  <a:srgbClr val="E1C34B"/>
                </a:solidFill>
                <a:latin typeface="+mn-ea"/>
                <a:cs typeface="Heiti SC Light" charset="-122"/>
              </a:rPr>
              <a:t>001—OpenGL</a:t>
            </a:r>
            <a:r>
              <a:rPr kumimoji="1" lang="zh-CN" altLang="en-US" sz="2400" b="1" dirty="0" smtClean="0">
                <a:solidFill>
                  <a:srgbClr val="E1C34B"/>
                </a:solidFill>
                <a:latin typeface="+mn-ea"/>
                <a:cs typeface="Heiti SC Light" charset="-122"/>
              </a:rPr>
              <a:t> </a:t>
            </a:r>
            <a:r>
              <a:rPr kumimoji="1" lang="en-US" altLang="zh-CN" sz="2400" b="1" dirty="0" smtClean="0">
                <a:solidFill>
                  <a:srgbClr val="E1C34B"/>
                </a:solidFill>
                <a:latin typeface="+mn-ea"/>
                <a:cs typeface="Heiti SC Light" charset="-122"/>
              </a:rPr>
              <a:t>Mac</a:t>
            </a:r>
            <a:r>
              <a:rPr kumimoji="1" lang="zh-CN" altLang="en-US" sz="2400" b="1" dirty="0" smtClean="0">
                <a:solidFill>
                  <a:srgbClr val="E1C34B"/>
                </a:solidFill>
                <a:latin typeface="+mn-ea"/>
                <a:cs typeface="Heiti SC Light" charset="-122"/>
              </a:rPr>
              <a:t> 下环境搭建</a:t>
            </a:r>
          </a:p>
        </p:txBody>
      </p:sp>
    </p:spTree>
    <p:extLst>
      <p:ext uri="{BB962C8B-B14F-4D97-AF65-F5344CB8AC3E}">
        <p14:creationId xmlns:p14="http://schemas.microsoft.com/office/powerpoint/2010/main" val="182073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rot="20615194">
            <a:off x="-61460" y="359100"/>
            <a:ext cx="2807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OpenGL</a:t>
            </a:r>
            <a:r>
              <a:rPr kumimoji="1"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入门</a:t>
            </a:r>
          </a:p>
        </p:txBody>
      </p:sp>
      <p:sp>
        <p:nvSpPr>
          <p:cNvPr id="3" name="文本框 2"/>
          <p:cNvSpPr txBox="1"/>
          <p:nvPr/>
        </p:nvSpPr>
        <p:spPr>
          <a:xfrm flipH="1">
            <a:off x="989263" y="1953355"/>
            <a:ext cx="7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二、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OpenGL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 简介</a:t>
            </a:r>
          </a:p>
        </p:txBody>
      </p:sp>
      <p:sp>
        <p:nvSpPr>
          <p:cNvPr id="5" name="矩形 4"/>
          <p:cNvSpPr/>
          <p:nvPr/>
        </p:nvSpPr>
        <p:spPr>
          <a:xfrm>
            <a:off x="1716833" y="2939142"/>
            <a:ext cx="96385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E1C34B"/>
                </a:solidFill>
                <a:latin typeface="+mn-ea"/>
              </a:rPr>
              <a:t>OpenGL</a:t>
            </a:r>
            <a:r>
              <a:rPr lang="zh-CN" altLang="en-US" sz="2400" b="1" dirty="0">
                <a:solidFill>
                  <a:srgbClr val="E1C34B"/>
                </a:solidFill>
                <a:latin typeface="+mn-ea"/>
              </a:rPr>
              <a:t>发展至今，已经</a:t>
            </a:r>
            <a:r>
              <a:rPr lang="en-US" altLang="zh-CN" sz="2400" b="1" dirty="0">
                <a:solidFill>
                  <a:srgbClr val="E1C34B"/>
                </a:solidFill>
                <a:latin typeface="+mn-ea"/>
              </a:rPr>
              <a:t>20</a:t>
            </a:r>
            <a:r>
              <a:rPr lang="zh-CN" altLang="en-US" sz="2400" b="1" dirty="0">
                <a:solidFill>
                  <a:srgbClr val="E1C34B"/>
                </a:solidFill>
                <a:latin typeface="+mn-ea"/>
              </a:rPr>
              <a:t>余年。作为一个成熟而久负盛名的跨平台的计算机图形应用程序接口规范，它已经被广泛应在游戏、影视、军事、航空航天、地理、医学、机械设计，以及各类科学数据可视化的领域</a:t>
            </a:r>
          </a:p>
        </p:txBody>
      </p:sp>
    </p:spTree>
    <p:extLst>
      <p:ext uri="{BB962C8B-B14F-4D97-AF65-F5344CB8AC3E}">
        <p14:creationId xmlns:p14="http://schemas.microsoft.com/office/powerpoint/2010/main" val="176605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rot="20615194">
            <a:off x="-61460" y="359100"/>
            <a:ext cx="2807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OpenGL</a:t>
            </a:r>
            <a:r>
              <a:rPr kumimoji="1"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入门</a:t>
            </a:r>
          </a:p>
        </p:txBody>
      </p:sp>
      <p:sp>
        <p:nvSpPr>
          <p:cNvPr id="3" name="文本框 2"/>
          <p:cNvSpPr txBox="1"/>
          <p:nvPr/>
        </p:nvSpPr>
        <p:spPr>
          <a:xfrm flipH="1">
            <a:off x="989263" y="1953355"/>
            <a:ext cx="7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三、什么是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OpenGL</a:t>
            </a:r>
            <a:endParaRPr kumimoji="1" lang="zh-CN" altLang="en-US" sz="2400" b="1" dirty="0" smtClean="0">
              <a:solidFill>
                <a:schemeClr val="bg1"/>
              </a:solidFill>
              <a:latin typeface="+mn-ea"/>
              <a:cs typeface="Heiti SC Light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58955" y="287185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E1C34B"/>
                </a:solidFill>
                <a:latin typeface="+mn-ea"/>
              </a:rPr>
              <a:t>OpenGL </a:t>
            </a:r>
            <a:r>
              <a:rPr lang="zh-CN" altLang="en-US" sz="2400" b="1" dirty="0">
                <a:solidFill>
                  <a:srgbClr val="E1C34B"/>
                </a:solidFill>
                <a:latin typeface="+mn-ea"/>
              </a:rPr>
              <a:t>是一种应用程序编程接口（</a:t>
            </a:r>
            <a:r>
              <a:rPr lang="en-US" altLang="zh-CN" sz="2400" b="1" dirty="0">
                <a:solidFill>
                  <a:srgbClr val="E1C34B"/>
                </a:solidFill>
                <a:latin typeface="+mn-ea"/>
              </a:rPr>
              <a:t>Application Programming </a:t>
            </a:r>
            <a:r>
              <a:rPr lang="en-US" altLang="zh-CN" sz="2400" b="1" dirty="0" err="1">
                <a:solidFill>
                  <a:srgbClr val="E1C34B"/>
                </a:solidFill>
                <a:latin typeface="+mn-ea"/>
              </a:rPr>
              <a:t>Interface,API</a:t>
            </a:r>
            <a:r>
              <a:rPr lang="zh-CN" altLang="en-US" sz="2400" b="1" dirty="0">
                <a:solidFill>
                  <a:srgbClr val="E1C34B"/>
                </a:solidFill>
                <a:latin typeface="+mn-ea"/>
              </a:rPr>
              <a:t>）</a:t>
            </a:r>
            <a:endParaRPr lang="zh-CN" altLang="en-US" sz="2400" dirty="0">
              <a:solidFill>
                <a:srgbClr val="E1C34B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279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rot="20615194">
            <a:off x="-61460" y="359100"/>
            <a:ext cx="2807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OpenGL</a:t>
            </a:r>
            <a:r>
              <a:rPr kumimoji="1"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入门</a:t>
            </a:r>
          </a:p>
        </p:txBody>
      </p:sp>
      <p:sp>
        <p:nvSpPr>
          <p:cNvPr id="3" name="文本框 2"/>
          <p:cNvSpPr txBox="1"/>
          <p:nvPr/>
        </p:nvSpPr>
        <p:spPr>
          <a:xfrm flipH="1">
            <a:off x="2332288" y="2724880"/>
            <a:ext cx="7769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OpenGL</a:t>
            </a:r>
            <a:r>
              <a:rPr kumimoji="1" lang="zh-CN" altLang="en-US" sz="36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 与 </a:t>
            </a:r>
            <a:r>
              <a:rPr kumimoji="1" lang="en-US" altLang="zh-CN" sz="36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OpenGL</a:t>
            </a:r>
            <a:r>
              <a:rPr kumimoji="1" lang="zh-CN" altLang="en-US" sz="36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 </a:t>
            </a:r>
            <a:r>
              <a:rPr kumimoji="1" lang="en-US" altLang="zh-CN" sz="36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ES</a:t>
            </a:r>
            <a:r>
              <a:rPr kumimoji="1" lang="zh-CN" altLang="en-US" sz="36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 有什么关系？</a:t>
            </a:r>
          </a:p>
        </p:txBody>
      </p:sp>
    </p:spTree>
    <p:extLst>
      <p:ext uri="{BB962C8B-B14F-4D97-AF65-F5344CB8AC3E}">
        <p14:creationId xmlns:p14="http://schemas.microsoft.com/office/powerpoint/2010/main" val="1734983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rot="20615194">
            <a:off x="-61460" y="359100"/>
            <a:ext cx="2807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OpenGL</a:t>
            </a:r>
            <a:r>
              <a:rPr kumimoji="1"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入门</a:t>
            </a:r>
          </a:p>
        </p:txBody>
      </p:sp>
      <p:sp>
        <p:nvSpPr>
          <p:cNvPr id="3" name="文本框 2"/>
          <p:cNvSpPr txBox="1"/>
          <p:nvPr/>
        </p:nvSpPr>
        <p:spPr>
          <a:xfrm flipH="1">
            <a:off x="1342129" y="1524730"/>
            <a:ext cx="9944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OpenGL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 是如何横跨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2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个处理器之间，协调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2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个内存区域直接的数据交换？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40" y="2378074"/>
            <a:ext cx="12232388" cy="370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4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rot="20615194">
            <a:off x="-61460" y="359100"/>
            <a:ext cx="2807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OpenGL</a:t>
            </a:r>
            <a:r>
              <a:rPr kumimoji="1"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入门</a:t>
            </a:r>
          </a:p>
        </p:txBody>
      </p:sp>
      <p:sp>
        <p:nvSpPr>
          <p:cNvPr id="3" name="文本框 2"/>
          <p:cNvSpPr txBox="1"/>
          <p:nvPr/>
        </p:nvSpPr>
        <p:spPr>
          <a:xfrm flipH="1">
            <a:off x="2117975" y="1005401"/>
            <a:ext cx="7769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为什么要用</a:t>
            </a:r>
            <a:r>
              <a:rPr kumimoji="1" lang="en-US" altLang="zh-CN" sz="36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OpenGL</a:t>
            </a:r>
            <a:r>
              <a:rPr kumimoji="1" lang="zh-CN" altLang="en-US" sz="36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？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23" y="2054224"/>
            <a:ext cx="116078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74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rot="20615194">
            <a:off x="-61460" y="359100"/>
            <a:ext cx="2807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OpenGL</a:t>
            </a:r>
            <a:r>
              <a:rPr kumimoji="1"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入门</a:t>
            </a:r>
          </a:p>
        </p:txBody>
      </p:sp>
      <p:sp>
        <p:nvSpPr>
          <p:cNvPr id="4" name="文本框 3"/>
          <p:cNvSpPr txBox="1"/>
          <p:nvPr/>
        </p:nvSpPr>
        <p:spPr>
          <a:xfrm flipH="1">
            <a:off x="989263" y="1953355"/>
            <a:ext cx="7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四、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OpenGL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 关键词</a:t>
            </a:r>
          </a:p>
        </p:txBody>
      </p:sp>
      <p:sp>
        <p:nvSpPr>
          <p:cNvPr id="5" name="矩形 4"/>
          <p:cNvSpPr/>
          <p:nvPr/>
        </p:nvSpPr>
        <p:spPr>
          <a:xfrm>
            <a:off x="1716833" y="2631231"/>
            <a:ext cx="355496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E1C34B"/>
                </a:solidFill>
                <a:latin typeface="+mn-ea"/>
              </a:rPr>
              <a:t>渲染</a:t>
            </a:r>
          </a:p>
          <a:p>
            <a:r>
              <a:rPr lang="zh-CN" altLang="en-US" sz="2400" b="1" dirty="0" smtClean="0">
                <a:solidFill>
                  <a:srgbClr val="E1C34B"/>
                </a:solidFill>
                <a:latin typeface="+mn-ea"/>
              </a:rPr>
              <a:t>模型</a:t>
            </a:r>
          </a:p>
          <a:p>
            <a:r>
              <a:rPr lang="zh-CN" altLang="en-US" sz="2400" b="1" dirty="0" smtClean="0">
                <a:solidFill>
                  <a:srgbClr val="E1C34B"/>
                </a:solidFill>
                <a:latin typeface="+mn-ea"/>
              </a:rPr>
              <a:t>着色器</a:t>
            </a:r>
          </a:p>
          <a:p>
            <a:r>
              <a:rPr lang="zh-CN" altLang="en-US" sz="2400" b="1" dirty="0" smtClean="0">
                <a:solidFill>
                  <a:srgbClr val="E1C34B"/>
                </a:solidFill>
                <a:latin typeface="+mn-ea"/>
              </a:rPr>
              <a:t>四种不同的着色阶段</a:t>
            </a:r>
          </a:p>
          <a:p>
            <a:r>
              <a:rPr lang="zh-CN" altLang="en-US" sz="2400" b="1" dirty="0" smtClean="0">
                <a:solidFill>
                  <a:srgbClr val="E1C34B"/>
                </a:solidFill>
                <a:latin typeface="+mn-ea"/>
              </a:rPr>
              <a:t>帧缓存</a:t>
            </a:r>
            <a:endParaRPr lang="zh-CN" altLang="en-US" sz="2400" b="1" dirty="0">
              <a:solidFill>
                <a:srgbClr val="E1C34B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405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rot="20615194">
            <a:off x="-61460" y="359100"/>
            <a:ext cx="2807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OpenGL</a:t>
            </a:r>
            <a:r>
              <a:rPr kumimoji="1"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入门</a:t>
            </a:r>
          </a:p>
        </p:txBody>
      </p:sp>
      <p:sp>
        <p:nvSpPr>
          <p:cNvPr id="4" name="文本框 3"/>
          <p:cNvSpPr txBox="1"/>
          <p:nvPr/>
        </p:nvSpPr>
        <p:spPr>
          <a:xfrm flipH="1">
            <a:off x="989263" y="1953355"/>
            <a:ext cx="7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五、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OpenGL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 渲染图像程序需要执行的操作：</a:t>
            </a:r>
          </a:p>
        </p:txBody>
      </p:sp>
      <p:sp>
        <p:nvSpPr>
          <p:cNvPr id="5" name="矩形 4"/>
          <p:cNvSpPr/>
          <p:nvPr/>
        </p:nvSpPr>
        <p:spPr>
          <a:xfrm>
            <a:off x="1716833" y="2631231"/>
            <a:ext cx="1000241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E1C34B"/>
                </a:solidFill>
                <a:latin typeface="+mn-ea"/>
              </a:rPr>
              <a:t>1.</a:t>
            </a:r>
            <a:r>
              <a:rPr lang="zh-CN" altLang="en-US" sz="2400" b="1" dirty="0" smtClean="0">
                <a:solidFill>
                  <a:srgbClr val="E1C34B"/>
                </a:solidFill>
                <a:latin typeface="+mn-ea"/>
              </a:rPr>
              <a:t>从</a:t>
            </a:r>
            <a:r>
              <a:rPr lang="en-US" altLang="zh-CN" sz="2400" b="1" dirty="0" smtClean="0">
                <a:solidFill>
                  <a:srgbClr val="E1C34B"/>
                </a:solidFill>
                <a:latin typeface="+mn-ea"/>
              </a:rPr>
              <a:t>OpenGL</a:t>
            </a:r>
            <a:r>
              <a:rPr lang="zh-CN" altLang="en-US" sz="2400" b="1" dirty="0" smtClean="0">
                <a:solidFill>
                  <a:srgbClr val="E1C34B"/>
                </a:solidFill>
                <a:latin typeface="+mn-ea"/>
              </a:rPr>
              <a:t>的几何图元中设置数据，用于构建形状</a:t>
            </a:r>
          </a:p>
          <a:p>
            <a:r>
              <a:rPr lang="en-US" altLang="zh-CN" sz="2400" b="1" dirty="0" smtClean="0">
                <a:solidFill>
                  <a:srgbClr val="E1C34B"/>
                </a:solidFill>
                <a:latin typeface="+mn-ea"/>
              </a:rPr>
              <a:t>2.</a:t>
            </a:r>
            <a:r>
              <a:rPr lang="zh-CN" altLang="en-US" sz="2400" b="1" dirty="0" smtClean="0">
                <a:solidFill>
                  <a:srgbClr val="E1C34B"/>
                </a:solidFill>
                <a:latin typeface="+mn-ea"/>
              </a:rPr>
              <a:t>使用不同的着色器对输入的图片数据执行计算操作，判断它们的位置，</a:t>
            </a:r>
          </a:p>
          <a:p>
            <a:r>
              <a:rPr lang="zh-CN" altLang="en-US" sz="2400" b="1" dirty="0" smtClean="0">
                <a:solidFill>
                  <a:srgbClr val="E1C34B"/>
                </a:solidFill>
                <a:latin typeface="+mn-ea"/>
              </a:rPr>
              <a:t>颜色以及其他渲染属性；</a:t>
            </a:r>
          </a:p>
          <a:p>
            <a:r>
              <a:rPr lang="en-US" altLang="zh-CN" sz="2400" b="1" dirty="0" smtClean="0">
                <a:solidFill>
                  <a:srgbClr val="E1C34B"/>
                </a:solidFill>
                <a:latin typeface="+mn-ea"/>
              </a:rPr>
              <a:t>3.</a:t>
            </a:r>
            <a:r>
              <a:rPr lang="zh-CN" altLang="en-US" sz="2400" b="1" dirty="0" smtClean="0">
                <a:solidFill>
                  <a:srgbClr val="E1C34B"/>
                </a:solidFill>
                <a:latin typeface="+mn-ea"/>
              </a:rPr>
              <a:t>将输入的图元的数学描述转为屏幕位置对于的像素片元，这一步称为光栅化；</a:t>
            </a:r>
          </a:p>
          <a:p>
            <a:r>
              <a:rPr lang="en-US" altLang="zh-CN" sz="2400" b="1" dirty="0" smtClean="0">
                <a:solidFill>
                  <a:srgbClr val="E1C34B"/>
                </a:solidFill>
                <a:latin typeface="+mn-ea"/>
              </a:rPr>
              <a:t>4.</a:t>
            </a:r>
            <a:r>
              <a:rPr lang="zh-CN" altLang="en-US" sz="2400" b="1" dirty="0" smtClean="0">
                <a:solidFill>
                  <a:srgbClr val="E1C34B"/>
                </a:solidFill>
                <a:latin typeface="+mn-ea"/>
              </a:rPr>
              <a:t>最后，针对光栅化过程的每一个片元，执行片元着色器，从而决定这个片元的最终颜色和位置。</a:t>
            </a:r>
            <a:endParaRPr lang="zh-CN" altLang="en-US" sz="2400" b="1" dirty="0">
              <a:solidFill>
                <a:srgbClr val="E1C34B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33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649" y="835572"/>
            <a:ext cx="10103517" cy="5706131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3" name="文本框 2"/>
          <p:cNvSpPr txBox="1"/>
          <p:nvPr/>
        </p:nvSpPr>
        <p:spPr>
          <a:xfrm rot="20615194">
            <a:off x="-61460" y="359100"/>
            <a:ext cx="2807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OpenGL</a:t>
            </a:r>
            <a:r>
              <a:rPr kumimoji="1"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入门</a:t>
            </a:r>
          </a:p>
        </p:txBody>
      </p:sp>
      <p:sp>
        <p:nvSpPr>
          <p:cNvPr id="4" name="文本框 3"/>
          <p:cNvSpPr txBox="1"/>
          <p:nvPr/>
        </p:nvSpPr>
        <p:spPr>
          <a:xfrm flipH="1">
            <a:off x="4847034" y="281865"/>
            <a:ext cx="2868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OpenGL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 渲染流程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886825" y="642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3359" y="936890"/>
            <a:ext cx="7961586" cy="1900903"/>
          </a:xfrm>
          <a:prstGeom prst="rect">
            <a:avLst/>
          </a:prstGeom>
          <a:noFill/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529806" y="943443"/>
            <a:ext cx="512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>
                <a:solidFill>
                  <a:srgbClr val="FF0000"/>
                </a:solidFill>
              </a:rPr>
              <a:t>顶点数据处理阶段 决定了图元应该出现什么位置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5896303" y="1328567"/>
            <a:ext cx="3755418" cy="1398867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90763" y="2338975"/>
            <a:ext cx="154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>
                <a:solidFill>
                  <a:srgbClr val="FF0000"/>
                </a:solidFill>
              </a:rPr>
              <a:t>细分着色器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3831021" y="3074276"/>
            <a:ext cx="5454869" cy="3216165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605511" y="5739072"/>
            <a:ext cx="4039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>
                <a:solidFill>
                  <a:srgbClr val="FF0000"/>
                </a:solidFill>
              </a:rPr>
              <a:t>决定当前片元的存在 以及 片元的颜色</a:t>
            </a:r>
          </a:p>
        </p:txBody>
      </p:sp>
    </p:spTree>
    <p:extLst>
      <p:ext uri="{BB962C8B-B14F-4D97-AF65-F5344CB8AC3E}">
        <p14:creationId xmlns:p14="http://schemas.microsoft.com/office/powerpoint/2010/main" val="530005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rot="20615194">
            <a:off x="-61460" y="359100"/>
            <a:ext cx="2807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OpenGL</a:t>
            </a:r>
            <a:r>
              <a:rPr kumimoji="1"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入门</a:t>
            </a:r>
          </a:p>
        </p:txBody>
      </p:sp>
      <p:sp>
        <p:nvSpPr>
          <p:cNvPr id="3" name="文本框 2"/>
          <p:cNvSpPr txBox="1"/>
          <p:nvPr/>
        </p:nvSpPr>
        <p:spPr>
          <a:xfrm flipH="1">
            <a:off x="989263" y="1953355"/>
            <a:ext cx="7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八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.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课堂小练习</a:t>
            </a:r>
          </a:p>
        </p:txBody>
      </p:sp>
      <p:sp>
        <p:nvSpPr>
          <p:cNvPr id="4" name="文本框 3"/>
          <p:cNvSpPr txBox="1"/>
          <p:nvPr/>
        </p:nvSpPr>
        <p:spPr>
          <a:xfrm flipH="1">
            <a:off x="1524218" y="3039808"/>
            <a:ext cx="7769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E1C34B"/>
                </a:solidFill>
                <a:latin typeface="+mn-ea"/>
                <a:cs typeface="Heiti SC Light" charset="-122"/>
              </a:rPr>
              <a:t>1.</a:t>
            </a:r>
            <a:r>
              <a:rPr kumimoji="1" lang="zh-CN" altLang="en-US" sz="2400" b="1" dirty="0" smtClean="0">
                <a:solidFill>
                  <a:srgbClr val="E1C34B"/>
                </a:solidFill>
                <a:latin typeface="+mn-ea"/>
                <a:cs typeface="Heiti SC Light" charset="-122"/>
              </a:rPr>
              <a:t>简单绘制一个三角形；</a:t>
            </a:r>
          </a:p>
          <a:p>
            <a:r>
              <a:rPr kumimoji="1" lang="en-US" altLang="zh-CN" sz="2400" b="1" dirty="0" smtClean="0">
                <a:solidFill>
                  <a:srgbClr val="E1C34B"/>
                </a:solidFill>
                <a:latin typeface="+mn-ea"/>
                <a:cs typeface="Heiti SC Light" charset="-122"/>
              </a:rPr>
              <a:t>2.</a:t>
            </a:r>
            <a:r>
              <a:rPr kumimoji="1" lang="zh-CN" altLang="en-US" sz="2400" b="1" dirty="0" smtClean="0">
                <a:solidFill>
                  <a:srgbClr val="E1C34B"/>
                </a:solidFill>
                <a:latin typeface="+mn-ea"/>
                <a:cs typeface="Heiti SC Light" charset="-122"/>
              </a:rPr>
              <a:t>根据键盘的键位，能够移动图形；</a:t>
            </a:r>
          </a:p>
        </p:txBody>
      </p:sp>
    </p:spTree>
    <p:extLst>
      <p:ext uri="{BB962C8B-B14F-4D97-AF65-F5344CB8AC3E}">
        <p14:creationId xmlns:p14="http://schemas.microsoft.com/office/powerpoint/2010/main" val="5671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269109" y="2929562"/>
            <a:ext cx="7769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b="1" dirty="0" smtClean="0">
                <a:solidFill>
                  <a:srgbClr val="E1C34B"/>
                </a:solidFill>
                <a:latin typeface="+mj-lt"/>
                <a:ea typeface="Heiti SC Light" charset="-122"/>
                <a:cs typeface="Heiti SC Light" charset="-122"/>
              </a:rPr>
              <a:t>第一部分</a:t>
            </a:r>
          </a:p>
        </p:txBody>
      </p:sp>
      <p:sp>
        <p:nvSpPr>
          <p:cNvPr id="3" name="文本框 2"/>
          <p:cNvSpPr txBox="1"/>
          <p:nvPr/>
        </p:nvSpPr>
        <p:spPr>
          <a:xfrm flipH="1">
            <a:off x="3593918" y="2929563"/>
            <a:ext cx="7769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b="1" dirty="0" smtClean="0">
                <a:solidFill>
                  <a:srgbClr val="E1C34B"/>
                </a:solidFill>
                <a:latin typeface="+mj-lt"/>
                <a:ea typeface="Heiti SC Light" charset="-122"/>
                <a:cs typeface="Heiti SC Light" charset="-122"/>
              </a:rPr>
              <a:t>初识</a:t>
            </a:r>
            <a:r>
              <a:rPr kumimoji="1" lang="en-US" altLang="zh-CN" sz="4800" b="1" dirty="0" smtClean="0">
                <a:solidFill>
                  <a:srgbClr val="E1C34B"/>
                </a:solidFill>
                <a:latin typeface="+mj-lt"/>
                <a:ea typeface="Heiti SC Light" charset="-122"/>
                <a:cs typeface="Heiti SC Light" charset="-122"/>
              </a:rPr>
              <a:t>OpenGL</a:t>
            </a:r>
            <a:endParaRPr kumimoji="1" lang="zh-CN" altLang="en-US" sz="4800" b="1" dirty="0" smtClean="0">
              <a:solidFill>
                <a:srgbClr val="E1C34B"/>
              </a:solidFill>
              <a:latin typeface="+mj-lt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737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rot="20615194">
            <a:off x="-61460" y="359100"/>
            <a:ext cx="2807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OpenGL</a:t>
            </a:r>
            <a:r>
              <a:rPr kumimoji="1"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入门</a:t>
            </a:r>
          </a:p>
        </p:txBody>
      </p:sp>
      <p:sp>
        <p:nvSpPr>
          <p:cNvPr id="4" name="文本框 3"/>
          <p:cNvSpPr txBox="1"/>
          <p:nvPr/>
        </p:nvSpPr>
        <p:spPr>
          <a:xfrm flipH="1">
            <a:off x="989263" y="1953355"/>
            <a:ext cx="7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六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.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课堂小练习</a:t>
            </a:r>
          </a:p>
        </p:txBody>
      </p:sp>
      <p:sp>
        <p:nvSpPr>
          <p:cNvPr id="5" name="文本框 4"/>
          <p:cNvSpPr txBox="1"/>
          <p:nvPr/>
        </p:nvSpPr>
        <p:spPr>
          <a:xfrm flipH="1">
            <a:off x="1524218" y="3039808"/>
            <a:ext cx="7769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E1C34B"/>
                </a:solidFill>
                <a:latin typeface="+mn-ea"/>
                <a:cs typeface="Heiti SC Light" charset="-122"/>
              </a:rPr>
              <a:t>1.</a:t>
            </a:r>
            <a:r>
              <a:rPr kumimoji="1" lang="zh-CN" altLang="en-US" sz="2400" b="1" dirty="0">
                <a:solidFill>
                  <a:srgbClr val="E1C34B"/>
                </a:solidFill>
                <a:latin typeface="+mn-ea"/>
                <a:cs typeface="Heiti SC Light" charset="-122"/>
              </a:rPr>
              <a:t>用</a:t>
            </a:r>
            <a:r>
              <a:rPr kumimoji="1" lang="en-US" altLang="zh-CN" sz="2400" b="1" dirty="0">
                <a:solidFill>
                  <a:srgbClr val="E1C34B"/>
                </a:solidFill>
                <a:latin typeface="+mn-ea"/>
                <a:cs typeface="Heiti SC Light" charset="-122"/>
              </a:rPr>
              <a:t>OpenGL</a:t>
            </a:r>
            <a:r>
              <a:rPr kumimoji="1" lang="zh-CN" altLang="en-US" sz="2400" b="1" dirty="0">
                <a:solidFill>
                  <a:srgbClr val="E1C34B"/>
                </a:solidFill>
                <a:latin typeface="+mn-ea"/>
                <a:cs typeface="Heiti SC Light" charset="-122"/>
              </a:rPr>
              <a:t> 绘制一个正方</a:t>
            </a:r>
            <a:r>
              <a:rPr kumimoji="1" lang="zh-CN" altLang="en-US" sz="2400" b="1" dirty="0" smtClean="0">
                <a:solidFill>
                  <a:srgbClr val="E1C34B"/>
                </a:solidFill>
                <a:latin typeface="+mn-ea"/>
                <a:cs typeface="Heiti SC Light" charset="-122"/>
              </a:rPr>
              <a:t>形</a:t>
            </a:r>
          </a:p>
          <a:p>
            <a:r>
              <a:rPr kumimoji="1" lang="en-US" altLang="zh-CN" sz="2400" b="1" dirty="0" smtClean="0">
                <a:solidFill>
                  <a:srgbClr val="E1C34B"/>
                </a:solidFill>
                <a:latin typeface="+mn-ea"/>
                <a:cs typeface="Heiti SC Light" charset="-122"/>
              </a:rPr>
              <a:t>2.</a:t>
            </a:r>
            <a:r>
              <a:rPr kumimoji="1" lang="zh-CN" altLang="en-US" sz="2400" b="1" dirty="0">
                <a:solidFill>
                  <a:srgbClr val="E1C34B"/>
                </a:solidFill>
                <a:latin typeface="+mn-ea"/>
                <a:cs typeface="Heiti SC Light" charset="-122"/>
              </a:rPr>
              <a:t>用</a:t>
            </a:r>
            <a:r>
              <a:rPr kumimoji="1" lang="en-US" altLang="zh-CN" sz="2400" b="1" dirty="0">
                <a:solidFill>
                  <a:srgbClr val="E1C34B"/>
                </a:solidFill>
                <a:latin typeface="+mn-ea"/>
                <a:cs typeface="Heiti SC Light" charset="-122"/>
              </a:rPr>
              <a:t>OpenGL</a:t>
            </a:r>
            <a:r>
              <a:rPr kumimoji="1" lang="zh-CN" altLang="en-US" sz="2400" b="1" dirty="0">
                <a:solidFill>
                  <a:srgbClr val="E1C34B"/>
                </a:solidFill>
                <a:latin typeface="+mn-ea"/>
                <a:cs typeface="Heiti SC Light" charset="-122"/>
              </a:rPr>
              <a:t> 绘制一</a:t>
            </a:r>
            <a:r>
              <a:rPr kumimoji="1" lang="zh-CN" altLang="en-US" sz="2400" b="1" dirty="0" smtClean="0">
                <a:solidFill>
                  <a:srgbClr val="E1C34B"/>
                </a:solidFill>
                <a:latin typeface="+mn-ea"/>
                <a:cs typeface="Heiti SC Light" charset="-122"/>
              </a:rPr>
              <a:t>个圆形</a:t>
            </a:r>
            <a:endParaRPr kumimoji="1" lang="zh-CN" altLang="en-US" sz="2400" b="1" dirty="0">
              <a:solidFill>
                <a:srgbClr val="E1C34B"/>
              </a:solidFill>
              <a:latin typeface="+mn-ea"/>
              <a:cs typeface="Heiti SC Light" charset="-122"/>
            </a:endParaRPr>
          </a:p>
          <a:p>
            <a:endParaRPr kumimoji="1" lang="zh-CN" altLang="en-US" sz="2400" b="1" dirty="0">
              <a:solidFill>
                <a:srgbClr val="E1C34B"/>
              </a:solidFill>
              <a:latin typeface="+mn-ea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058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rot="20615194">
            <a:off x="-61460" y="359100"/>
            <a:ext cx="2807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OpenGL</a:t>
            </a:r>
            <a:r>
              <a:rPr kumimoji="1"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入门</a:t>
            </a:r>
          </a:p>
        </p:txBody>
      </p:sp>
      <p:sp>
        <p:nvSpPr>
          <p:cNvPr id="3" name="文本框 2"/>
          <p:cNvSpPr txBox="1"/>
          <p:nvPr/>
        </p:nvSpPr>
        <p:spPr>
          <a:xfrm flipH="1">
            <a:off x="989263" y="1598792"/>
            <a:ext cx="7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九、常用函数</a:t>
            </a:r>
          </a:p>
        </p:txBody>
      </p:sp>
      <p:sp>
        <p:nvSpPr>
          <p:cNvPr id="4" name="文本框 3"/>
          <p:cNvSpPr txBox="1"/>
          <p:nvPr/>
        </p:nvSpPr>
        <p:spPr>
          <a:xfrm flipH="1">
            <a:off x="1101011" y="2060457"/>
            <a:ext cx="1059024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1C34B"/>
                </a:solidFill>
              </a:rPr>
              <a:t>glutInit() </a:t>
            </a:r>
            <a:r>
              <a:rPr lang="zh-CN" altLang="en-US" sz="1400" b="1" dirty="0">
                <a:solidFill>
                  <a:srgbClr val="E1C34B"/>
                </a:solidFill>
              </a:rPr>
              <a:t>负责初始化</a:t>
            </a:r>
            <a:r>
              <a:rPr lang="en-US" altLang="zh-CN" sz="1400" b="1" dirty="0">
                <a:solidFill>
                  <a:srgbClr val="E1C34B"/>
                </a:solidFill>
              </a:rPr>
              <a:t>GLUT</a:t>
            </a:r>
            <a:r>
              <a:rPr lang="zh-CN" altLang="en-US" sz="1400" b="1" dirty="0">
                <a:solidFill>
                  <a:srgbClr val="E1C34B"/>
                </a:solidFill>
              </a:rPr>
              <a:t>库。它会处理向程序输入的命令行参数，并且移除其中与控制</a:t>
            </a:r>
            <a:r>
              <a:rPr lang="en-US" altLang="zh-CN" sz="1400" b="1" dirty="0">
                <a:solidFill>
                  <a:srgbClr val="E1C34B"/>
                </a:solidFill>
              </a:rPr>
              <a:t>GLUT</a:t>
            </a:r>
            <a:r>
              <a:rPr lang="zh-CN" altLang="en-US" sz="1400" b="1" dirty="0">
                <a:solidFill>
                  <a:srgbClr val="E1C34B"/>
                </a:solidFill>
              </a:rPr>
              <a:t>如何操作相关的部分。它必须是应用程序第一个</a:t>
            </a:r>
            <a:r>
              <a:rPr lang="en-US" altLang="zh-CN" sz="1400" b="1" dirty="0">
                <a:solidFill>
                  <a:srgbClr val="E1C34B"/>
                </a:solidFill>
              </a:rPr>
              <a:t>GLUT</a:t>
            </a:r>
            <a:r>
              <a:rPr lang="zh-CN" altLang="en-US" sz="1400" b="1" dirty="0">
                <a:solidFill>
                  <a:srgbClr val="E1C34B"/>
                </a:solidFill>
              </a:rPr>
              <a:t>函数，负责设置其他</a:t>
            </a:r>
            <a:r>
              <a:rPr lang="en-US" altLang="zh-CN" sz="1400" b="1" dirty="0">
                <a:solidFill>
                  <a:srgbClr val="E1C34B"/>
                </a:solidFill>
              </a:rPr>
              <a:t>GLUT</a:t>
            </a:r>
            <a:r>
              <a:rPr lang="zh-CN" altLang="en-US" sz="1400" b="1" dirty="0">
                <a:solidFill>
                  <a:srgbClr val="E1C34B"/>
                </a:solidFill>
              </a:rPr>
              <a:t>例程必需的数据结构。</a:t>
            </a:r>
          </a:p>
          <a:p>
            <a:endParaRPr lang="zh-CN" altLang="en-US" sz="1400" b="1" dirty="0">
              <a:solidFill>
                <a:srgbClr val="E1C34B"/>
              </a:solidFill>
            </a:endParaRPr>
          </a:p>
          <a:p>
            <a:r>
              <a:rPr lang="en-US" altLang="zh-CN" sz="1400" b="1" dirty="0">
                <a:solidFill>
                  <a:srgbClr val="E1C34B"/>
                </a:solidFill>
              </a:rPr>
              <a:t>glutInitDisplayMode() </a:t>
            </a:r>
            <a:r>
              <a:rPr lang="zh-CN" altLang="en-US" sz="1400" b="1" dirty="0">
                <a:solidFill>
                  <a:srgbClr val="E1C34B"/>
                </a:solidFill>
              </a:rPr>
              <a:t>设置了程序所使用的窗口类型。窗口设置更多的</a:t>
            </a:r>
            <a:r>
              <a:rPr lang="en-US" altLang="zh-CN" sz="1400" b="1" dirty="0">
                <a:solidFill>
                  <a:srgbClr val="E1C34B"/>
                </a:solidFill>
              </a:rPr>
              <a:t>OpenGL </a:t>
            </a:r>
            <a:r>
              <a:rPr lang="zh-CN" altLang="en-US" sz="1400" b="1" dirty="0">
                <a:solidFill>
                  <a:srgbClr val="E1C34B"/>
                </a:solidFill>
              </a:rPr>
              <a:t>特性，例如</a:t>
            </a:r>
            <a:r>
              <a:rPr lang="en-US" altLang="zh-CN" sz="1400" b="1" dirty="0">
                <a:solidFill>
                  <a:srgbClr val="E1C34B"/>
                </a:solidFill>
              </a:rPr>
              <a:t>RAGA</a:t>
            </a:r>
            <a:r>
              <a:rPr lang="zh-CN" altLang="en-US" sz="1400" b="1" dirty="0">
                <a:solidFill>
                  <a:srgbClr val="E1C34B"/>
                </a:solidFill>
              </a:rPr>
              <a:t>颜色空间，使用深度缓存或动画效果。</a:t>
            </a:r>
          </a:p>
          <a:p>
            <a:endParaRPr lang="zh-CN" altLang="en-US" sz="1400" b="1" dirty="0">
              <a:solidFill>
                <a:srgbClr val="E1C34B"/>
              </a:solidFill>
            </a:endParaRPr>
          </a:p>
          <a:p>
            <a:r>
              <a:rPr lang="en-US" altLang="zh-CN" sz="1400" b="1" dirty="0">
                <a:solidFill>
                  <a:srgbClr val="E1C34B"/>
                </a:solidFill>
              </a:rPr>
              <a:t>glutInitWindowsSize() </a:t>
            </a:r>
            <a:r>
              <a:rPr lang="zh-CN" altLang="en-US" sz="1400" b="1" dirty="0">
                <a:solidFill>
                  <a:srgbClr val="E1C34B"/>
                </a:solidFill>
              </a:rPr>
              <a:t>设置所需的窗口大小，如果不想在这个设置一个固定值，也可以先查询显示设备的尺寸，然后根据计算机的屏幕动态设置窗口的大小。</a:t>
            </a:r>
          </a:p>
          <a:p>
            <a:endParaRPr lang="zh-CN" altLang="en-US" sz="1400" b="1" dirty="0">
              <a:solidFill>
                <a:srgbClr val="E1C34B"/>
              </a:solidFill>
            </a:endParaRPr>
          </a:p>
          <a:p>
            <a:r>
              <a:rPr lang="en-US" altLang="zh-CN" sz="1400" b="1" dirty="0">
                <a:solidFill>
                  <a:srgbClr val="E1C34B"/>
                </a:solidFill>
              </a:rPr>
              <a:t>glutCreateWindow(),</a:t>
            </a:r>
            <a:r>
              <a:rPr lang="zh-CN" altLang="en-US" sz="1400" b="1" dirty="0">
                <a:solidFill>
                  <a:srgbClr val="E1C34B"/>
                </a:solidFill>
              </a:rPr>
              <a:t>它的功能和它的名字一样，如果当前的系统环境可以满足</a:t>
            </a:r>
            <a:r>
              <a:rPr lang="en-US" altLang="zh-CN" sz="1400" b="1" dirty="0">
                <a:solidFill>
                  <a:srgbClr val="E1C34B"/>
                </a:solidFill>
              </a:rPr>
              <a:t>glutInitDisplayMode()</a:t>
            </a:r>
            <a:r>
              <a:rPr lang="zh-CN" altLang="en-US" sz="1400" b="1" dirty="0">
                <a:solidFill>
                  <a:srgbClr val="E1C34B"/>
                </a:solidFill>
              </a:rPr>
              <a:t>的显示模式要求，这里就会创建一个窗口（此时会调用计算机窗口系统的接口）。只有</a:t>
            </a:r>
            <a:r>
              <a:rPr lang="en-US" altLang="zh-CN" sz="1400" b="1" dirty="0">
                <a:solidFill>
                  <a:srgbClr val="E1C34B"/>
                </a:solidFill>
              </a:rPr>
              <a:t>GLUT</a:t>
            </a:r>
            <a:r>
              <a:rPr lang="zh-CN" altLang="en-US" sz="1400" b="1" dirty="0">
                <a:solidFill>
                  <a:srgbClr val="E1C34B"/>
                </a:solidFill>
              </a:rPr>
              <a:t>创建了一个窗口之后（其中包含创建创建</a:t>
            </a:r>
            <a:r>
              <a:rPr lang="en-US" altLang="zh-CN" sz="1400" b="1" dirty="0">
                <a:solidFill>
                  <a:srgbClr val="E1C34B"/>
                </a:solidFill>
              </a:rPr>
              <a:t>OpenGL</a:t>
            </a:r>
            <a:r>
              <a:rPr lang="zh-CN" altLang="en-US" sz="1400" b="1" dirty="0">
                <a:solidFill>
                  <a:srgbClr val="E1C34B"/>
                </a:solidFill>
              </a:rPr>
              <a:t>环境的过程），我们才可以使用</a:t>
            </a:r>
            <a:r>
              <a:rPr lang="en-US" altLang="zh-CN" sz="1400" b="1" dirty="0">
                <a:solidFill>
                  <a:srgbClr val="E1C34B"/>
                </a:solidFill>
              </a:rPr>
              <a:t>OpenGL</a:t>
            </a:r>
            <a:r>
              <a:rPr lang="zh-CN" altLang="en-US" sz="1400" b="1" dirty="0">
                <a:solidFill>
                  <a:srgbClr val="E1C34B"/>
                </a:solidFill>
              </a:rPr>
              <a:t>相关的函数</a:t>
            </a:r>
          </a:p>
          <a:p>
            <a:endParaRPr lang="zh-CN" altLang="en-US" sz="1400" b="1" dirty="0">
              <a:solidFill>
                <a:srgbClr val="E1C34B"/>
              </a:solidFill>
            </a:endParaRPr>
          </a:p>
          <a:p>
            <a:r>
              <a:rPr lang="en-US" altLang="zh-CN" sz="1400" b="1" dirty="0">
                <a:solidFill>
                  <a:srgbClr val="E1C34B"/>
                </a:solidFill>
              </a:rPr>
              <a:t>glewInit()</a:t>
            </a:r>
            <a:r>
              <a:rPr lang="zh-CN" altLang="en-US" sz="1400" b="1" dirty="0">
                <a:solidFill>
                  <a:srgbClr val="E1C34B"/>
                </a:solidFill>
              </a:rPr>
              <a:t>函数，属于另一个辅助库</a:t>
            </a:r>
            <a:r>
              <a:rPr lang="en-US" altLang="zh-CN" sz="1400" b="1" dirty="0">
                <a:solidFill>
                  <a:srgbClr val="E1C34B"/>
                </a:solidFill>
              </a:rPr>
              <a:t>GLEW</a:t>
            </a:r>
            <a:r>
              <a:rPr lang="zh-CN" altLang="en-US" sz="1400" b="1" dirty="0">
                <a:solidFill>
                  <a:srgbClr val="E1C34B"/>
                </a:solidFill>
              </a:rPr>
              <a:t>（</a:t>
            </a:r>
            <a:r>
              <a:rPr lang="en-US" altLang="zh-CN" sz="1400" b="1" dirty="0">
                <a:solidFill>
                  <a:srgbClr val="E1C34B"/>
                </a:solidFill>
              </a:rPr>
              <a:t>OpenGL Extention Wrangler</a:t>
            </a:r>
            <a:r>
              <a:rPr lang="zh-CN" altLang="en-US" sz="1400" b="1" dirty="0">
                <a:solidFill>
                  <a:srgbClr val="E1C34B"/>
                </a:solidFill>
              </a:rPr>
              <a:t>）。</a:t>
            </a:r>
            <a:r>
              <a:rPr lang="en-US" altLang="zh-CN" sz="1400" b="1" dirty="0">
                <a:solidFill>
                  <a:srgbClr val="E1C34B"/>
                </a:solidFill>
              </a:rPr>
              <a:t>GLEW</a:t>
            </a:r>
            <a:r>
              <a:rPr lang="zh-CN" altLang="en-US" sz="1400" b="1" dirty="0">
                <a:solidFill>
                  <a:srgbClr val="E1C34B"/>
                </a:solidFill>
              </a:rPr>
              <a:t>可以简化获取函数地址的过程，并且包含了可以跨平台使用的其他一些</a:t>
            </a:r>
            <a:r>
              <a:rPr lang="en-US" altLang="zh-CN" sz="1400" b="1" dirty="0">
                <a:solidFill>
                  <a:srgbClr val="E1C34B"/>
                </a:solidFill>
              </a:rPr>
              <a:t>OpenGL</a:t>
            </a:r>
            <a:r>
              <a:rPr lang="zh-CN" altLang="en-US" sz="1400" b="1" dirty="0">
                <a:solidFill>
                  <a:srgbClr val="E1C34B"/>
                </a:solidFill>
              </a:rPr>
              <a:t>编程方法。</a:t>
            </a:r>
          </a:p>
          <a:p>
            <a:endParaRPr lang="zh-CN" altLang="en-US" sz="1400" b="1" dirty="0">
              <a:solidFill>
                <a:srgbClr val="E1C34B"/>
              </a:solidFill>
            </a:endParaRPr>
          </a:p>
          <a:p>
            <a:r>
              <a:rPr lang="en-US" altLang="zh-CN" sz="1400" b="1" dirty="0">
                <a:solidFill>
                  <a:srgbClr val="E1C34B"/>
                </a:solidFill>
              </a:rPr>
              <a:t>glutDisplayFunc()</a:t>
            </a:r>
            <a:r>
              <a:rPr lang="zh-CN" altLang="en-US" sz="1400" b="1" dirty="0">
                <a:solidFill>
                  <a:srgbClr val="E1C34B"/>
                </a:solidFill>
              </a:rPr>
              <a:t>，它设置了一个显示回调（</a:t>
            </a:r>
            <a:r>
              <a:rPr lang="en-US" altLang="zh-CN" sz="1400" b="1" dirty="0">
                <a:solidFill>
                  <a:srgbClr val="E1C34B"/>
                </a:solidFill>
              </a:rPr>
              <a:t>diplay callback</a:t>
            </a:r>
            <a:r>
              <a:rPr lang="zh-CN" altLang="en-US" sz="1400" b="1" dirty="0">
                <a:solidFill>
                  <a:srgbClr val="E1C34B"/>
                </a:solidFill>
              </a:rPr>
              <a:t>），即</a:t>
            </a:r>
            <a:r>
              <a:rPr lang="en-US" altLang="zh-CN" sz="1400" b="1" dirty="0">
                <a:solidFill>
                  <a:srgbClr val="E1C34B"/>
                </a:solidFill>
              </a:rPr>
              <a:t>GLUT</a:t>
            </a:r>
            <a:r>
              <a:rPr lang="zh-CN" altLang="en-US" sz="1400" b="1" dirty="0">
                <a:solidFill>
                  <a:srgbClr val="E1C34B"/>
                </a:solidFill>
              </a:rPr>
              <a:t>在每次更新窗口内容的时候回自动调用该例程</a:t>
            </a:r>
          </a:p>
          <a:p>
            <a:endParaRPr lang="zh-CN" altLang="en-US" sz="1400" b="1" dirty="0">
              <a:solidFill>
                <a:srgbClr val="E1C34B"/>
              </a:solidFill>
            </a:endParaRPr>
          </a:p>
          <a:p>
            <a:r>
              <a:rPr lang="en-US" altLang="zh-CN" sz="1400" b="1" dirty="0">
                <a:solidFill>
                  <a:srgbClr val="E1C34B"/>
                </a:solidFill>
              </a:rPr>
              <a:t>glutMainLoop()</a:t>
            </a:r>
            <a:r>
              <a:rPr lang="zh-CN" altLang="en-US" sz="1400" b="1" dirty="0">
                <a:solidFill>
                  <a:srgbClr val="E1C34B"/>
                </a:solidFill>
              </a:rPr>
              <a:t>，这是一个无限执行的循环，它会负责一直处理窗口和操作系统的用户输入等操作。（注意：不会执行在</a:t>
            </a:r>
            <a:r>
              <a:rPr lang="en-US" altLang="zh-CN" sz="1400" b="1" dirty="0">
                <a:solidFill>
                  <a:srgbClr val="E1C34B"/>
                </a:solidFill>
              </a:rPr>
              <a:t>glutMainLoop()</a:t>
            </a:r>
            <a:r>
              <a:rPr lang="zh-CN" altLang="en-US" sz="1400" b="1" dirty="0">
                <a:solidFill>
                  <a:srgbClr val="E1C34B"/>
                </a:solidFill>
              </a:rPr>
              <a:t>之后的所有命令。）</a:t>
            </a:r>
            <a:endParaRPr kumimoji="1" lang="zh-CN" altLang="en-US" sz="1400" b="1" dirty="0" smtClean="0">
              <a:solidFill>
                <a:srgbClr val="E1C34B"/>
              </a:solidFill>
              <a:latin typeface="+mn-ea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69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rot="20615194">
            <a:off x="-61460" y="359100"/>
            <a:ext cx="2807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OpenGL</a:t>
            </a:r>
            <a:r>
              <a:rPr kumimoji="1"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入门</a:t>
            </a:r>
          </a:p>
        </p:txBody>
      </p:sp>
      <p:sp>
        <p:nvSpPr>
          <p:cNvPr id="3" name="文本框 2"/>
          <p:cNvSpPr txBox="1"/>
          <p:nvPr/>
        </p:nvSpPr>
        <p:spPr>
          <a:xfrm flipH="1">
            <a:off x="960387" y="1463679"/>
            <a:ext cx="7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课后作业：</a:t>
            </a:r>
          </a:p>
        </p:txBody>
      </p:sp>
      <p:sp>
        <p:nvSpPr>
          <p:cNvPr id="4" name="文本框 3"/>
          <p:cNvSpPr txBox="1"/>
          <p:nvPr/>
        </p:nvSpPr>
        <p:spPr>
          <a:xfrm flipH="1">
            <a:off x="1855536" y="2869327"/>
            <a:ext cx="7769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1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、绘制一个五角星</a:t>
            </a:r>
          </a:p>
          <a:p>
            <a:r>
              <a:rPr kumimoji="1" lang="en-US" altLang="zh-CN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2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n-ea"/>
                <a:cs typeface="Heiti SC Light" charset="-122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</a:rPr>
              <a:t>画出正弦函数的图形</a:t>
            </a:r>
            <a:endParaRPr kumimoji="1" lang="zh-CN" altLang="en-US" sz="2400" b="1" dirty="0" smtClean="0">
              <a:solidFill>
                <a:schemeClr val="bg1"/>
              </a:solidFill>
              <a:latin typeface="+mn-ea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9692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1143265" y="2233700"/>
            <a:ext cx="104840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solidFill>
                  <a:srgbClr val="E1C34B"/>
                </a:solidFill>
                <a:latin typeface="+mn-ea"/>
                <a:cs typeface="Heiti SC Light" charset="-122"/>
              </a:rPr>
              <a:t>课程总结：</a:t>
            </a:r>
          </a:p>
          <a:p>
            <a:endParaRPr kumimoji="1" lang="zh-CN" altLang="en-US" sz="2400" b="1" dirty="0" smtClean="0">
              <a:solidFill>
                <a:srgbClr val="E1C34B"/>
              </a:solidFill>
              <a:latin typeface="+mn-ea"/>
              <a:cs typeface="Heiti SC Light" charset="-122"/>
            </a:endParaRPr>
          </a:p>
          <a:p>
            <a:r>
              <a:rPr kumimoji="1" lang="zh-CN" altLang="en-US" sz="2400" b="1" dirty="0" smtClean="0">
                <a:solidFill>
                  <a:srgbClr val="E1C34B"/>
                </a:solidFill>
                <a:latin typeface="+mn-ea"/>
                <a:cs typeface="Heiti SC Light" charset="-122"/>
              </a:rPr>
              <a:t> </a:t>
            </a:r>
            <a:r>
              <a:rPr kumimoji="1" lang="en-US" altLang="zh-CN" sz="2400" b="1" dirty="0" smtClean="0">
                <a:solidFill>
                  <a:srgbClr val="E1C34B"/>
                </a:solidFill>
                <a:latin typeface="+mn-ea"/>
                <a:cs typeface="Heiti SC Light" charset="-122"/>
              </a:rPr>
              <a:t>1.</a:t>
            </a:r>
            <a:r>
              <a:rPr kumimoji="1" lang="zh-CN" altLang="en-US" sz="2400" b="1" dirty="0" smtClean="0">
                <a:solidFill>
                  <a:srgbClr val="E1C34B"/>
                </a:solidFill>
                <a:latin typeface="+mn-ea"/>
                <a:cs typeface="Heiti SC Light" charset="-122"/>
              </a:rPr>
              <a:t>学习的过程第一步永远是最难的。</a:t>
            </a:r>
            <a:r>
              <a:rPr kumimoji="1" lang="en-US" altLang="zh-CN" sz="2400" b="1" dirty="0" smtClean="0">
                <a:solidFill>
                  <a:srgbClr val="E1C34B"/>
                </a:solidFill>
                <a:latin typeface="+mn-ea"/>
                <a:cs typeface="Heiti SC Light" charset="-122"/>
              </a:rPr>
              <a:t>OpenGL</a:t>
            </a:r>
            <a:r>
              <a:rPr kumimoji="1" lang="zh-CN" altLang="en-US" sz="2400" b="1" dirty="0" smtClean="0">
                <a:solidFill>
                  <a:srgbClr val="E1C34B"/>
                </a:solidFill>
                <a:latin typeface="+mn-ea"/>
                <a:cs typeface="Heiti SC Light" charset="-122"/>
              </a:rPr>
              <a:t>对于</a:t>
            </a:r>
            <a:r>
              <a:rPr kumimoji="1" lang="en-US" altLang="zh-CN" sz="2400" b="1" dirty="0" smtClean="0">
                <a:solidFill>
                  <a:srgbClr val="E1C34B"/>
                </a:solidFill>
                <a:latin typeface="+mn-ea"/>
                <a:cs typeface="Heiti SC Light" charset="-122"/>
              </a:rPr>
              <a:t>iOS</a:t>
            </a:r>
            <a:r>
              <a:rPr kumimoji="1" lang="zh-CN" altLang="en-US" sz="2400" b="1" dirty="0" smtClean="0">
                <a:solidFill>
                  <a:srgbClr val="E1C34B"/>
                </a:solidFill>
                <a:latin typeface="+mn-ea"/>
                <a:cs typeface="Heiti SC Light" charset="-122"/>
              </a:rPr>
              <a:t>开发者而言，更多像一门陌生的技术方向。让开发者们重新出发的一个起点；</a:t>
            </a:r>
          </a:p>
          <a:p>
            <a:r>
              <a:rPr kumimoji="1" lang="en-US" altLang="zh-CN" sz="2400" b="1" dirty="0" smtClean="0">
                <a:solidFill>
                  <a:srgbClr val="E1C34B"/>
                </a:solidFill>
                <a:latin typeface="+mn-ea"/>
                <a:cs typeface="Heiti SC Light" charset="-122"/>
              </a:rPr>
              <a:t>2.</a:t>
            </a:r>
            <a:r>
              <a:rPr kumimoji="1" lang="zh-CN" altLang="en-US" sz="2400" b="1" dirty="0" smtClean="0">
                <a:solidFill>
                  <a:srgbClr val="E1C34B"/>
                </a:solidFill>
                <a:latin typeface="+mn-ea"/>
                <a:cs typeface="Heiti SC Light" charset="-122"/>
              </a:rPr>
              <a:t>第一节课的目的：为了让大家对</a:t>
            </a:r>
            <a:r>
              <a:rPr kumimoji="1" lang="en-US" altLang="zh-CN" sz="2400" b="1" dirty="0" smtClean="0">
                <a:solidFill>
                  <a:srgbClr val="E1C34B"/>
                </a:solidFill>
                <a:latin typeface="+mn-ea"/>
                <a:cs typeface="Heiti SC Light" charset="-122"/>
              </a:rPr>
              <a:t>OpenGL</a:t>
            </a:r>
            <a:r>
              <a:rPr kumimoji="1" lang="zh-CN" altLang="en-US" sz="2400" b="1" dirty="0" smtClean="0">
                <a:solidFill>
                  <a:srgbClr val="E1C34B"/>
                </a:solidFill>
                <a:latin typeface="+mn-ea"/>
                <a:cs typeface="Heiti SC Light" charset="-122"/>
              </a:rPr>
              <a:t> 有一个全面的认识。课程中出现的专业术语或者函数，在后面的课程会反复讲到；</a:t>
            </a:r>
          </a:p>
        </p:txBody>
      </p:sp>
      <p:sp>
        <p:nvSpPr>
          <p:cNvPr id="3" name="文本框 2"/>
          <p:cNvSpPr txBox="1"/>
          <p:nvPr/>
        </p:nvSpPr>
        <p:spPr>
          <a:xfrm rot="20615194">
            <a:off x="-61460" y="359100"/>
            <a:ext cx="2807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OpenGL</a:t>
            </a:r>
            <a:r>
              <a:rPr kumimoji="1"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入门</a:t>
            </a:r>
          </a:p>
        </p:txBody>
      </p:sp>
    </p:spTree>
    <p:extLst>
      <p:ext uri="{BB962C8B-B14F-4D97-AF65-F5344CB8AC3E}">
        <p14:creationId xmlns:p14="http://schemas.microsoft.com/office/powerpoint/2010/main" val="19935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 rot="20615194">
            <a:off x="-61460" y="359100"/>
            <a:ext cx="2807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OpenGL</a:t>
            </a:r>
            <a:r>
              <a:rPr kumimoji="1"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入门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89033" y="2755974"/>
            <a:ext cx="4334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2D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+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 透视 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=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3D</a:t>
            </a:r>
            <a:endParaRPr kumimoji="1" lang="zh-CN" altLang="en-US" sz="2400" dirty="0" smtClean="0">
              <a:solidFill>
                <a:schemeClr val="bg1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 flipH="1">
            <a:off x="856937" y="1610837"/>
            <a:ext cx="7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solidFill>
                  <a:schemeClr val="bg1"/>
                </a:solidFill>
                <a:latin typeface="+mj-lt"/>
                <a:ea typeface="Heiti SC Light" charset="-122"/>
                <a:cs typeface="Heiti SC Light" charset="-122"/>
              </a:rPr>
              <a:t>一、走向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+mj-lt"/>
                <a:ea typeface="Heiti SC Light" charset="-122"/>
                <a:cs typeface="Heiti SC Light" charset="-122"/>
              </a:rPr>
              <a:t>3D</a:t>
            </a:r>
            <a:endParaRPr kumimoji="1" lang="zh-CN" altLang="en-US" sz="2400" b="1" dirty="0" smtClean="0">
              <a:solidFill>
                <a:schemeClr val="bg1"/>
              </a:solidFill>
              <a:latin typeface="+mj-lt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942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065212"/>
            <a:ext cx="6629400" cy="4927600"/>
          </a:xfrm>
          <a:prstGeom prst="rect">
            <a:avLst/>
          </a:prstGeom>
        </p:spPr>
      </p:pic>
      <p:cxnSp>
        <p:nvCxnSpPr>
          <p:cNvPr id="5" name="直线箭头连接符 4"/>
          <p:cNvCxnSpPr/>
          <p:nvPr/>
        </p:nvCxnSpPr>
        <p:spPr>
          <a:xfrm flipH="1" flipV="1">
            <a:off x="1585913" y="1957388"/>
            <a:ext cx="1814512" cy="14287"/>
          </a:xfrm>
          <a:prstGeom prst="straightConnector1">
            <a:avLst/>
          </a:prstGeom>
          <a:ln w="57150">
            <a:solidFill>
              <a:srgbClr val="E1C3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/>
          <p:cNvCxnSpPr/>
          <p:nvPr/>
        </p:nvCxnSpPr>
        <p:spPr>
          <a:xfrm flipV="1">
            <a:off x="7824787" y="4281487"/>
            <a:ext cx="2183607" cy="1"/>
          </a:xfrm>
          <a:prstGeom prst="straightConnector1">
            <a:avLst/>
          </a:prstGeom>
          <a:ln w="57150">
            <a:solidFill>
              <a:srgbClr val="E1C3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52281" y="175843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9D8B2B"/>
                </a:solidFill>
              </a:rPr>
              <a:t>三维物体</a:t>
            </a:r>
          </a:p>
          <a:p>
            <a:r>
              <a:rPr kumimoji="1" lang="zh-CN" altLang="en-US" b="1" dirty="0" smtClean="0">
                <a:solidFill>
                  <a:srgbClr val="9D8B2B"/>
                </a:solidFill>
              </a:rPr>
              <a:t>高度、深度、宽度</a:t>
            </a:r>
            <a:endParaRPr kumimoji="1" lang="zh-CN" altLang="en-US" b="1" dirty="0">
              <a:solidFill>
                <a:srgbClr val="9D8B2B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08394" y="395832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9D8B2B"/>
                </a:solidFill>
              </a:rPr>
              <a:t>二维物体</a:t>
            </a:r>
          </a:p>
          <a:p>
            <a:r>
              <a:rPr kumimoji="1" lang="zh-CN" altLang="en-US" b="1" dirty="0" smtClean="0">
                <a:solidFill>
                  <a:srgbClr val="9D8B2B"/>
                </a:solidFill>
              </a:rPr>
              <a:t>高度、宽度</a:t>
            </a:r>
            <a:endParaRPr kumimoji="1" lang="zh-CN" altLang="en-US" b="1" dirty="0">
              <a:solidFill>
                <a:srgbClr val="9D8B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258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586350" y="1676151"/>
            <a:ext cx="7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solidFill>
                  <a:schemeClr val="bg1"/>
                </a:solidFill>
                <a:latin typeface="+mj-lt"/>
                <a:ea typeface="Heiti SC Light" charset="-122"/>
                <a:cs typeface="Heiti SC Light" charset="-122"/>
              </a:rPr>
              <a:t>二、</a:t>
            </a:r>
            <a:r>
              <a:rPr kumimoji="1" lang="en-US" altLang="zh-CN" sz="2400" b="1" dirty="0">
                <a:solidFill>
                  <a:schemeClr val="bg1"/>
                </a:solidFill>
                <a:ea typeface="Heiti SC Light" charset="-122"/>
                <a:cs typeface="Heiti SC Light" charset="-122"/>
              </a:rPr>
              <a:t>3D</a:t>
            </a:r>
            <a:r>
              <a:rPr kumimoji="1" lang="zh-CN" altLang="en-US" sz="2400" b="1" dirty="0" smtClean="0">
                <a:solidFill>
                  <a:schemeClr val="bg1"/>
                </a:solidFill>
                <a:ea typeface="Heiti SC Light" charset="-122"/>
                <a:cs typeface="Heiti SC Light" charset="-122"/>
              </a:rPr>
              <a:t>术语（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j-lt"/>
                <a:ea typeface="Heiti SC Light" charset="-122"/>
                <a:cs typeface="Heiti SC Light" charset="-122"/>
              </a:rPr>
              <a:t>入门级）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42129" y="2681425"/>
            <a:ext cx="106197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kumimoji="1" lang="zh-CN" altLang="en-US" sz="2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光栅化：</a:t>
            </a:r>
            <a:r>
              <a:rPr lang="zh-CN" altLang="en-US" sz="2400" dirty="0">
                <a:solidFill>
                  <a:schemeClr val="bg1"/>
                </a:solidFill>
              </a:rPr>
              <a:t>实际绘制或填充每个顶点之间的像素形成</a:t>
            </a:r>
            <a:r>
              <a:rPr lang="zh-CN" altLang="en-US" sz="2400" dirty="0" smtClean="0">
                <a:solidFill>
                  <a:schemeClr val="bg1"/>
                </a:solidFill>
              </a:rPr>
              <a:t>线程</a:t>
            </a:r>
          </a:p>
          <a:p>
            <a:pPr marL="342900" indent="-342900">
              <a:buFont typeface="Wingdings" charset="2"/>
              <a:buChar char="l"/>
            </a:pPr>
            <a:r>
              <a:rPr kumimoji="1" lang="zh-CN" altLang="en-US" sz="2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着色：</a:t>
            </a:r>
            <a:r>
              <a:rPr lang="zh-CN" altLang="en-US" sz="2400" dirty="0">
                <a:solidFill>
                  <a:schemeClr val="bg1"/>
                </a:solidFill>
              </a:rPr>
              <a:t>沿着顶点之间改变颜色值，能够轻松创建关照照射子啊一个立方体上的效果</a:t>
            </a:r>
            <a:r>
              <a:rPr lang="zh-CN" altLang="en-US" sz="2400" dirty="0" smtClean="0">
                <a:solidFill>
                  <a:schemeClr val="bg1"/>
                </a:solidFill>
              </a:rPr>
              <a:t>。</a:t>
            </a:r>
          </a:p>
          <a:p>
            <a:pPr marL="342900" indent="-342900">
              <a:buFont typeface="Wingdings" charset="2"/>
              <a:buChar char="l"/>
            </a:pPr>
            <a:r>
              <a:rPr kumimoji="1" lang="zh-CN" altLang="en-US" sz="2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纹理贴图：</a:t>
            </a:r>
            <a:r>
              <a:rPr lang="zh-CN" altLang="en-US" sz="2400" dirty="0">
                <a:solidFill>
                  <a:schemeClr val="bg1"/>
                </a:solidFill>
              </a:rPr>
              <a:t>不过是一个用来贴到三角形或多边形上的图片。在</a:t>
            </a:r>
            <a:r>
              <a:rPr lang="en-US" altLang="zh-CN" sz="2400" dirty="0">
                <a:solidFill>
                  <a:schemeClr val="bg1"/>
                </a:solidFill>
              </a:rPr>
              <a:t>GPU</a:t>
            </a:r>
            <a:r>
              <a:rPr lang="zh-CN" altLang="en-US" sz="2400" dirty="0">
                <a:solidFill>
                  <a:schemeClr val="bg1"/>
                </a:solidFill>
              </a:rPr>
              <a:t>上，纹理是快捷有效</a:t>
            </a:r>
            <a:r>
              <a:rPr lang="zh-CN" altLang="en-US" sz="2400" dirty="0" smtClean="0">
                <a:solidFill>
                  <a:schemeClr val="bg1"/>
                </a:solidFill>
              </a:rPr>
              <a:t>的</a:t>
            </a:r>
          </a:p>
          <a:p>
            <a:pPr marL="342900" indent="-342900">
              <a:buFont typeface="Wingdings" charset="2"/>
              <a:buChar char="l"/>
            </a:pPr>
            <a:r>
              <a:rPr lang="zh-CN" altLang="en-US" sz="2400" dirty="0">
                <a:solidFill>
                  <a:schemeClr val="bg1"/>
                </a:solidFill>
              </a:rPr>
              <a:t>混合</a:t>
            </a:r>
            <a:r>
              <a:rPr lang="zh-CN" altLang="en-US" sz="2400" dirty="0" smtClean="0">
                <a:solidFill>
                  <a:schemeClr val="bg1"/>
                </a:solidFill>
              </a:rPr>
              <a:t>：将</a:t>
            </a:r>
            <a:r>
              <a:rPr lang="zh-CN" altLang="en-US" sz="2400" dirty="0">
                <a:solidFill>
                  <a:schemeClr val="bg1"/>
                </a:solidFill>
              </a:rPr>
              <a:t>不同的颜色混在一起</a:t>
            </a:r>
            <a:endParaRPr kumimoji="1" lang="zh-CN" altLang="en-US" sz="2400" dirty="0" smtClean="0">
              <a:solidFill>
                <a:schemeClr val="bg1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 rot="20615194">
            <a:off x="-61460" y="359100"/>
            <a:ext cx="2807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OpenGL</a:t>
            </a:r>
            <a:r>
              <a:rPr kumimoji="1"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入门</a:t>
            </a:r>
          </a:p>
        </p:txBody>
      </p:sp>
    </p:spTree>
    <p:extLst>
      <p:ext uri="{BB962C8B-B14F-4D97-AF65-F5344CB8AC3E}">
        <p14:creationId xmlns:p14="http://schemas.microsoft.com/office/powerpoint/2010/main" val="67564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箭头连接符 2"/>
          <p:cNvCxnSpPr/>
          <p:nvPr/>
        </p:nvCxnSpPr>
        <p:spPr>
          <a:xfrm>
            <a:off x="6115051" y="3300412"/>
            <a:ext cx="5229225" cy="14288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线箭头连接符 3"/>
          <p:cNvCxnSpPr/>
          <p:nvPr/>
        </p:nvCxnSpPr>
        <p:spPr>
          <a:xfrm flipH="1">
            <a:off x="8686801" y="957262"/>
            <a:ext cx="28575" cy="497205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/>
        </p:nvCxnSpPr>
        <p:spPr>
          <a:xfrm>
            <a:off x="8515351" y="2657475"/>
            <a:ext cx="4000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8515351" y="1981200"/>
            <a:ext cx="4000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8515351" y="3871912"/>
            <a:ext cx="4000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8515351" y="4686300"/>
            <a:ext cx="4000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 flipV="1">
            <a:off x="9324975" y="3186113"/>
            <a:ext cx="1" cy="25717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 flipV="1">
            <a:off x="10177462" y="3186112"/>
            <a:ext cx="1" cy="25717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 flipV="1">
            <a:off x="8077201" y="3186112"/>
            <a:ext cx="0" cy="25717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 flipV="1">
            <a:off x="7224714" y="3186112"/>
            <a:ext cx="1" cy="25717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 flipH="1">
            <a:off x="357750" y="1576139"/>
            <a:ext cx="4442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9D8B2B"/>
                </a:solidFill>
                <a:latin typeface="+mj-lt"/>
                <a:ea typeface="Heiti SC Light" charset="-122"/>
                <a:cs typeface="Heiti SC Light" charset="-122"/>
              </a:rPr>
              <a:t>2D</a:t>
            </a:r>
            <a:r>
              <a:rPr kumimoji="1" lang="zh-CN" altLang="en-US" sz="3200" b="1" dirty="0" smtClean="0">
                <a:solidFill>
                  <a:srgbClr val="9D8B2B"/>
                </a:solidFill>
                <a:latin typeface="+mj-lt"/>
                <a:ea typeface="Heiti SC Light" charset="-122"/>
                <a:cs typeface="Heiti SC Light" charset="-122"/>
              </a:rPr>
              <a:t>笛卡尔坐标</a:t>
            </a:r>
          </a:p>
        </p:txBody>
      </p:sp>
      <p:sp>
        <p:nvSpPr>
          <p:cNvPr id="14" name="文本框 13"/>
          <p:cNvSpPr txBox="1"/>
          <p:nvPr/>
        </p:nvSpPr>
        <p:spPr>
          <a:xfrm flipH="1">
            <a:off x="681883" y="2490240"/>
            <a:ext cx="4442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/>
                </a:solidFill>
                <a:latin typeface="+mj-lt"/>
                <a:ea typeface="Heiti SC Light" charset="-122"/>
                <a:cs typeface="Heiti SC Light" charset="-122"/>
              </a:rPr>
              <a:t>x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j-lt"/>
                <a:ea typeface="Heiti SC Light" charset="-122"/>
                <a:cs typeface="Heiti SC Light" charset="-122"/>
              </a:rPr>
              <a:t>轴 与</a:t>
            </a:r>
            <a:r>
              <a:rPr kumimoji="1" lang="zh-CN" altLang="en-US" sz="2400" b="1" dirty="0">
                <a:solidFill>
                  <a:schemeClr val="bg1"/>
                </a:solidFill>
                <a:latin typeface="+mj-lt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+mj-lt"/>
                <a:ea typeface="Heiti SC Light" charset="-122"/>
                <a:cs typeface="Heiti SC Light" charset="-122"/>
              </a:rPr>
              <a:t>y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j-lt"/>
                <a:ea typeface="Heiti SC Light" charset="-122"/>
                <a:cs typeface="Heiti SC Light" charset="-122"/>
              </a:rPr>
              <a:t>轴是垂直的，它们共同定义了一个</a:t>
            </a:r>
            <a:r>
              <a:rPr kumimoji="1" lang="en-US" altLang="zh-CN" sz="2400" b="1" dirty="0" err="1" smtClean="0">
                <a:solidFill>
                  <a:schemeClr val="bg1"/>
                </a:solidFill>
                <a:latin typeface="+mj-lt"/>
                <a:ea typeface="Heiti SC Light" charset="-122"/>
                <a:cs typeface="Heiti SC Light" charset="-122"/>
              </a:rPr>
              <a:t>xy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j-lt"/>
                <a:ea typeface="Heiti SC Light" charset="-122"/>
                <a:cs typeface="Heiti SC Light" charset="-122"/>
              </a:rPr>
              <a:t>平面，简而言之，在任何坐标系统中，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+mj-lt"/>
                <a:ea typeface="Heiti SC Light" charset="-122"/>
                <a:cs typeface="Heiti SC Light" charset="-122"/>
              </a:rPr>
              <a:t>2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j-lt"/>
                <a:ea typeface="Heiti SC Light" charset="-122"/>
                <a:cs typeface="Heiti SC Light" charset="-122"/>
              </a:rPr>
              <a:t>条轴如果直角相交，就定义了一个平面。如果一个系统只有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+mj-lt"/>
                <a:ea typeface="Heiti SC Light" charset="-122"/>
                <a:cs typeface="Heiti SC Light" charset="-122"/>
              </a:rPr>
              <a:t>2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j-lt"/>
                <a:ea typeface="Heiti SC Light" charset="-122"/>
                <a:cs typeface="Heiti SC Light" charset="-122"/>
              </a:rPr>
              <a:t>个轴，那么就只有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+mj-lt"/>
                <a:ea typeface="Heiti SC Light" charset="-122"/>
                <a:cs typeface="Heiti SC Light" charset="-122"/>
              </a:rPr>
              <a:t>1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j-lt"/>
                <a:ea typeface="Heiti SC Light" charset="-122"/>
                <a:cs typeface="Heiti SC Light" charset="-122"/>
              </a:rPr>
              <a:t>个平面可以用来绘图。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557839" y="305752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smtClean="0">
                <a:solidFill>
                  <a:srgbClr val="FF0000"/>
                </a:solidFill>
              </a:rPr>
              <a:t>-x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515727" y="3057520"/>
            <a:ext cx="676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FF0000"/>
                </a:solidFill>
              </a:rPr>
              <a:t>x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515352" y="297175"/>
            <a:ext cx="581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smtClean="0">
                <a:solidFill>
                  <a:srgbClr val="FF0000"/>
                </a:solidFill>
              </a:rPr>
              <a:t>y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515351" y="5899876"/>
            <a:ext cx="581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FF0000"/>
                </a:solidFill>
              </a:rPr>
              <a:t>-y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830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357750" y="1576139"/>
            <a:ext cx="4442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9D8B2B"/>
                </a:solidFill>
                <a:latin typeface="+mj-lt"/>
                <a:ea typeface="Heiti SC Light" charset="-122"/>
                <a:cs typeface="Heiti SC Light" charset="-122"/>
              </a:rPr>
              <a:t>3D</a:t>
            </a:r>
            <a:r>
              <a:rPr kumimoji="1" lang="zh-CN" altLang="en-US" sz="3200" b="1" dirty="0" smtClean="0">
                <a:solidFill>
                  <a:srgbClr val="9D8B2B"/>
                </a:solidFill>
                <a:latin typeface="+mj-lt"/>
                <a:ea typeface="Heiti SC Light" charset="-122"/>
                <a:cs typeface="Heiti SC Light" charset="-122"/>
              </a:rPr>
              <a:t>笛卡尔坐标</a:t>
            </a:r>
          </a:p>
        </p:txBody>
      </p:sp>
      <p:grpSp>
        <p:nvGrpSpPr>
          <p:cNvPr id="54" name="组 53"/>
          <p:cNvGrpSpPr/>
          <p:nvPr/>
        </p:nvGrpSpPr>
        <p:grpSpPr>
          <a:xfrm>
            <a:off x="4522699" y="44697"/>
            <a:ext cx="7669301" cy="6694990"/>
            <a:chOff x="4522699" y="44697"/>
            <a:chExt cx="7669301" cy="6694990"/>
          </a:xfrm>
        </p:grpSpPr>
        <p:cxnSp>
          <p:nvCxnSpPr>
            <p:cNvPr id="5" name="直线连接符 4"/>
            <p:cNvCxnSpPr/>
            <p:nvPr/>
          </p:nvCxnSpPr>
          <p:spPr>
            <a:xfrm>
              <a:off x="8987596" y="2634022"/>
              <a:ext cx="40005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线箭头连接符 3"/>
            <p:cNvCxnSpPr/>
            <p:nvPr/>
          </p:nvCxnSpPr>
          <p:spPr>
            <a:xfrm flipH="1">
              <a:off x="9125453" y="506362"/>
              <a:ext cx="46364" cy="5771660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/>
            <p:cNvCxnSpPr/>
            <p:nvPr/>
          </p:nvCxnSpPr>
          <p:spPr>
            <a:xfrm>
              <a:off x="8967411" y="2075564"/>
              <a:ext cx="40005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6"/>
            <p:cNvCxnSpPr/>
            <p:nvPr/>
          </p:nvCxnSpPr>
          <p:spPr>
            <a:xfrm>
              <a:off x="8967411" y="3966276"/>
              <a:ext cx="40005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连接符 7"/>
            <p:cNvCxnSpPr/>
            <p:nvPr/>
          </p:nvCxnSpPr>
          <p:spPr>
            <a:xfrm>
              <a:off x="8967411" y="4655198"/>
              <a:ext cx="40005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8967412" y="44697"/>
              <a:ext cx="58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 smtClean="0">
                  <a:solidFill>
                    <a:srgbClr val="FF0000"/>
                  </a:solidFill>
                </a:rPr>
                <a:t>y</a:t>
              </a:r>
              <a:endParaRPr kumimoji="1" lang="zh-CN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967411" y="6278022"/>
              <a:ext cx="58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 smtClean="0">
                  <a:solidFill>
                    <a:srgbClr val="FF0000"/>
                  </a:solidFill>
                </a:rPr>
                <a:t>-y</a:t>
              </a:r>
              <a:endParaRPr kumimoji="1" lang="zh-CN" altLang="en-US" sz="24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30" name="直线连接符 29"/>
            <p:cNvCxnSpPr/>
            <p:nvPr/>
          </p:nvCxnSpPr>
          <p:spPr>
            <a:xfrm>
              <a:off x="8987596" y="1565400"/>
              <a:ext cx="40005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30"/>
            <p:cNvCxnSpPr/>
            <p:nvPr/>
          </p:nvCxnSpPr>
          <p:spPr>
            <a:xfrm>
              <a:off x="8936298" y="5297393"/>
              <a:ext cx="40005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组 44"/>
            <p:cNvGrpSpPr/>
            <p:nvPr/>
          </p:nvGrpSpPr>
          <p:grpSpPr>
            <a:xfrm rot="20772996">
              <a:off x="5206730" y="1785204"/>
              <a:ext cx="6739544" cy="4042621"/>
              <a:chOff x="5206730" y="1722140"/>
              <a:chExt cx="6739544" cy="4042621"/>
            </a:xfrm>
          </p:grpSpPr>
          <p:cxnSp>
            <p:nvCxnSpPr>
              <p:cNvPr id="19" name="直线箭头连接符 18"/>
              <p:cNvCxnSpPr>
                <a:stCxn id="24" idx="1"/>
              </p:cNvCxnSpPr>
              <p:nvPr/>
            </p:nvCxnSpPr>
            <p:spPr>
              <a:xfrm flipV="1">
                <a:off x="5853987" y="2230304"/>
                <a:ext cx="5325826" cy="313042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线连接符 19"/>
              <p:cNvCxnSpPr/>
              <p:nvPr/>
            </p:nvCxnSpPr>
            <p:spPr>
              <a:xfrm rot="19802254" flipV="1">
                <a:off x="9714167" y="2905267"/>
                <a:ext cx="1" cy="257174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线连接符 20"/>
              <p:cNvCxnSpPr/>
              <p:nvPr/>
            </p:nvCxnSpPr>
            <p:spPr>
              <a:xfrm rot="19802254" flipV="1">
                <a:off x="10168939" y="2684459"/>
                <a:ext cx="1" cy="25717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线连接符 21"/>
              <p:cNvCxnSpPr/>
              <p:nvPr/>
            </p:nvCxnSpPr>
            <p:spPr>
              <a:xfrm rot="19802254" flipV="1">
                <a:off x="8617385" y="3575739"/>
                <a:ext cx="0" cy="25717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线连接符 22"/>
              <p:cNvCxnSpPr/>
              <p:nvPr/>
            </p:nvCxnSpPr>
            <p:spPr>
              <a:xfrm rot="19802254" flipV="1">
                <a:off x="8004956" y="3954205"/>
                <a:ext cx="1" cy="25717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文本框 23"/>
              <p:cNvSpPr txBox="1"/>
              <p:nvPr/>
            </p:nvSpPr>
            <p:spPr>
              <a:xfrm rot="19802254" flipH="1">
                <a:off x="5206730" y="5303096"/>
                <a:ext cx="6936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b="1" dirty="0" smtClean="0">
                    <a:solidFill>
                      <a:srgbClr val="FF0000"/>
                    </a:solidFill>
                  </a:rPr>
                  <a:t>+z</a:t>
                </a:r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 rot="19802254">
                <a:off x="11270000" y="1722140"/>
                <a:ext cx="6762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b="1" dirty="0" smtClean="0">
                    <a:solidFill>
                      <a:srgbClr val="FF0000"/>
                    </a:solidFill>
                  </a:rPr>
                  <a:t>-z</a:t>
                </a:r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4" name="直线连接符 33"/>
              <p:cNvCxnSpPr/>
              <p:nvPr/>
            </p:nvCxnSpPr>
            <p:spPr>
              <a:xfrm rot="19802254" flipV="1">
                <a:off x="7353313" y="4343090"/>
                <a:ext cx="1" cy="25717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符 34"/>
              <p:cNvCxnSpPr/>
              <p:nvPr/>
            </p:nvCxnSpPr>
            <p:spPr>
              <a:xfrm rot="19802254" flipV="1">
                <a:off x="6796260" y="4653146"/>
                <a:ext cx="1" cy="25717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 52"/>
            <p:cNvGrpSpPr/>
            <p:nvPr/>
          </p:nvGrpSpPr>
          <p:grpSpPr>
            <a:xfrm>
              <a:off x="4522699" y="2159752"/>
              <a:ext cx="7669301" cy="1995285"/>
              <a:chOff x="4434653" y="2242802"/>
              <a:chExt cx="7669301" cy="1995285"/>
            </a:xfrm>
          </p:grpSpPr>
          <p:cxnSp>
            <p:nvCxnSpPr>
              <p:cNvPr id="3" name="直线箭头连接符 2"/>
              <p:cNvCxnSpPr/>
              <p:nvPr/>
            </p:nvCxnSpPr>
            <p:spPr>
              <a:xfrm>
                <a:off x="4800600" y="2242802"/>
                <a:ext cx="6464333" cy="1667043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线连接符 8"/>
              <p:cNvCxnSpPr/>
              <p:nvPr/>
            </p:nvCxnSpPr>
            <p:spPr>
              <a:xfrm rot="837895" flipV="1">
                <a:off x="9305315" y="3293945"/>
                <a:ext cx="1" cy="257174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线连接符 9"/>
              <p:cNvCxnSpPr/>
              <p:nvPr/>
            </p:nvCxnSpPr>
            <p:spPr>
              <a:xfrm rot="837895" flipV="1">
                <a:off x="10132605" y="3499673"/>
                <a:ext cx="1" cy="25717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线连接符 10"/>
              <p:cNvCxnSpPr/>
              <p:nvPr/>
            </p:nvCxnSpPr>
            <p:spPr>
              <a:xfrm rot="837895" flipV="1">
                <a:off x="8094420" y="2945524"/>
                <a:ext cx="0" cy="25717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线连接符 11"/>
              <p:cNvCxnSpPr/>
              <p:nvPr/>
            </p:nvCxnSpPr>
            <p:spPr>
              <a:xfrm rot="837895" flipV="1">
                <a:off x="7267130" y="2755561"/>
                <a:ext cx="1" cy="25717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 rot="837895">
                <a:off x="4434653" y="2316437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b="1" smtClean="0">
                    <a:solidFill>
                      <a:srgbClr val="FF0000"/>
                    </a:solidFill>
                  </a:rPr>
                  <a:t>-x</a:t>
                </a:r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 rot="837895">
                <a:off x="11427680" y="3776422"/>
                <a:ext cx="6762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b="1" dirty="0" smtClean="0">
                    <a:solidFill>
                      <a:srgbClr val="FF0000"/>
                    </a:solidFill>
                  </a:rPr>
                  <a:t>x</a:t>
                </a:r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6" name="直线连接符 35"/>
              <p:cNvCxnSpPr/>
              <p:nvPr/>
            </p:nvCxnSpPr>
            <p:spPr>
              <a:xfrm rot="837895" flipV="1">
                <a:off x="6528370" y="2561896"/>
                <a:ext cx="0" cy="25717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符 36"/>
              <p:cNvCxnSpPr/>
              <p:nvPr/>
            </p:nvCxnSpPr>
            <p:spPr>
              <a:xfrm rot="837895" flipV="1">
                <a:off x="5764144" y="2371933"/>
                <a:ext cx="1" cy="25717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组 51"/>
          <p:cNvGrpSpPr/>
          <p:nvPr/>
        </p:nvGrpSpPr>
        <p:grpSpPr>
          <a:xfrm>
            <a:off x="683664" y="3183681"/>
            <a:ext cx="2428194" cy="2362939"/>
            <a:chOff x="6632701" y="1466999"/>
            <a:chExt cx="2428194" cy="2362939"/>
          </a:xfrm>
        </p:grpSpPr>
        <p:sp>
          <p:nvSpPr>
            <p:cNvPr id="42" name="立方体 41"/>
            <p:cNvSpPr/>
            <p:nvPr/>
          </p:nvSpPr>
          <p:spPr>
            <a:xfrm>
              <a:off x="6632701" y="1485493"/>
              <a:ext cx="2428194" cy="2344445"/>
            </a:xfrm>
            <a:prstGeom prst="cub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7" name="直线连接符 46"/>
            <p:cNvCxnSpPr/>
            <p:nvPr/>
          </p:nvCxnSpPr>
          <p:spPr>
            <a:xfrm>
              <a:off x="7250865" y="1466999"/>
              <a:ext cx="0" cy="146519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线连接符 48"/>
            <p:cNvCxnSpPr/>
            <p:nvPr/>
          </p:nvCxnSpPr>
          <p:spPr>
            <a:xfrm flipH="1">
              <a:off x="6685493" y="2932198"/>
              <a:ext cx="549606" cy="86868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4877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259779" y="3050860"/>
            <a:ext cx="7769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b="1" dirty="0" smtClean="0">
                <a:solidFill>
                  <a:srgbClr val="E1C34B"/>
                </a:solidFill>
                <a:latin typeface="+mj-lt"/>
                <a:ea typeface="Heiti SC Light" charset="-122"/>
                <a:cs typeface="Heiti SC Light" charset="-122"/>
              </a:rPr>
              <a:t>第二部分</a:t>
            </a:r>
          </a:p>
        </p:txBody>
      </p:sp>
      <p:sp>
        <p:nvSpPr>
          <p:cNvPr id="3" name="文本框 2"/>
          <p:cNvSpPr txBox="1"/>
          <p:nvPr/>
        </p:nvSpPr>
        <p:spPr>
          <a:xfrm flipH="1">
            <a:off x="4013795" y="3050860"/>
            <a:ext cx="7769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b="1" dirty="0" smtClean="0">
                <a:solidFill>
                  <a:srgbClr val="E1C34B"/>
                </a:solidFill>
                <a:latin typeface="+mj-lt"/>
                <a:ea typeface="Heiti SC Light" charset="-122"/>
                <a:cs typeface="Heiti SC Light" charset="-122"/>
              </a:rPr>
              <a:t>深度了解</a:t>
            </a:r>
            <a:r>
              <a:rPr kumimoji="1" lang="en-US" altLang="zh-CN" sz="4800" b="1" dirty="0" smtClean="0">
                <a:solidFill>
                  <a:srgbClr val="E1C34B"/>
                </a:solidFill>
                <a:latin typeface="+mj-lt"/>
                <a:ea typeface="Heiti SC Light" charset="-122"/>
                <a:cs typeface="Heiti SC Light" charset="-122"/>
              </a:rPr>
              <a:t>OpenGL</a:t>
            </a:r>
            <a:endParaRPr kumimoji="1" lang="zh-CN" altLang="en-US" sz="4800" b="1" dirty="0" smtClean="0">
              <a:solidFill>
                <a:srgbClr val="E1C34B"/>
              </a:solidFill>
              <a:latin typeface="+mj-lt"/>
              <a:ea typeface="Heiti SC Light" charset="-122"/>
              <a:cs typeface="Heiti SC Light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 rot="20615194">
            <a:off x="-61460" y="359100"/>
            <a:ext cx="2807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OpenGL</a:t>
            </a:r>
            <a:r>
              <a:rPr kumimoji="1"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入门</a:t>
            </a:r>
          </a:p>
        </p:txBody>
      </p:sp>
    </p:spTree>
    <p:extLst>
      <p:ext uri="{BB962C8B-B14F-4D97-AF65-F5344CB8AC3E}">
        <p14:creationId xmlns:p14="http://schemas.microsoft.com/office/powerpoint/2010/main" val="77705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rot="20615194">
            <a:off x="-61460" y="359100"/>
            <a:ext cx="2807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OpenGL</a:t>
            </a:r>
            <a:r>
              <a:rPr kumimoji="1"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入门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829" y="2472227"/>
            <a:ext cx="6137563" cy="383597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 flipH="1">
            <a:off x="669476" y="1518209"/>
            <a:ext cx="7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solidFill>
                  <a:schemeClr val="bg1"/>
                </a:solidFill>
                <a:latin typeface="+mj-lt"/>
                <a:ea typeface="Heiti SC Light" charset="-122"/>
                <a:cs typeface="Heiti SC Light" charset="-122"/>
              </a:rPr>
              <a:t>一、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+mj-lt"/>
                <a:ea typeface="Heiti SC Light" charset="-122"/>
                <a:cs typeface="Heiti SC Light" charset="-122"/>
              </a:rPr>
              <a:t>GPU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j-lt"/>
                <a:ea typeface="Heiti SC Light" charset="-122"/>
                <a:cs typeface="Heiti SC Light" charset="-122"/>
              </a:rPr>
              <a:t> 芯片</a:t>
            </a:r>
          </a:p>
        </p:txBody>
      </p:sp>
    </p:spTree>
    <p:extLst>
      <p:ext uri="{BB962C8B-B14F-4D97-AF65-F5344CB8AC3E}">
        <p14:creationId xmlns:p14="http://schemas.microsoft.com/office/powerpoint/2010/main" val="188058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993</Words>
  <Application>Microsoft Macintosh PowerPoint</Application>
  <PresentationFormat>宽屏</PresentationFormat>
  <Paragraphs>104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Arial</vt:lpstr>
      <vt:lpstr>Calibri</vt:lpstr>
      <vt:lpstr>DengXian</vt:lpstr>
      <vt:lpstr>DengXian Light</vt:lpstr>
      <vt:lpstr>Heiti SC Light</vt:lpstr>
      <vt:lpstr>Wingdings</vt:lpstr>
      <vt:lpstr>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740483648@qq.com</cp:lastModifiedBy>
  <cp:revision>44</cp:revision>
  <dcterms:created xsi:type="dcterms:W3CDTF">2017-09-02T12:36:21Z</dcterms:created>
  <dcterms:modified xsi:type="dcterms:W3CDTF">2018-02-01T12:02:44Z</dcterms:modified>
</cp:coreProperties>
</file>